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85" r:id="rId2"/>
    <p:sldMasterId id="2147483697" r:id="rId3"/>
  </p:sldMasterIdLst>
  <p:notesMasterIdLst>
    <p:notesMasterId r:id="rId58"/>
  </p:notesMasterIdLst>
  <p:handoutMasterIdLst>
    <p:handoutMasterId r:id="rId59"/>
  </p:handoutMasterIdLst>
  <p:sldIdLst>
    <p:sldId id="337" r:id="rId4"/>
    <p:sldId id="338" r:id="rId5"/>
    <p:sldId id="339" r:id="rId6"/>
    <p:sldId id="341" r:id="rId7"/>
    <p:sldId id="340" r:id="rId8"/>
    <p:sldId id="342" r:id="rId9"/>
    <p:sldId id="343" r:id="rId10"/>
    <p:sldId id="344" r:id="rId11"/>
    <p:sldId id="356" r:id="rId12"/>
    <p:sldId id="410" r:id="rId13"/>
    <p:sldId id="411" r:id="rId14"/>
    <p:sldId id="413" r:id="rId15"/>
    <p:sldId id="355" r:id="rId16"/>
    <p:sldId id="414" r:id="rId17"/>
    <p:sldId id="351" r:id="rId18"/>
    <p:sldId id="352" r:id="rId19"/>
    <p:sldId id="345" r:id="rId20"/>
    <p:sldId id="382" r:id="rId21"/>
    <p:sldId id="384" r:id="rId22"/>
    <p:sldId id="383" r:id="rId23"/>
    <p:sldId id="385" r:id="rId24"/>
    <p:sldId id="350" r:id="rId25"/>
    <p:sldId id="357" r:id="rId26"/>
    <p:sldId id="386" r:id="rId27"/>
    <p:sldId id="387" r:id="rId28"/>
    <p:sldId id="358" r:id="rId29"/>
    <p:sldId id="360" r:id="rId30"/>
    <p:sldId id="389" r:id="rId31"/>
    <p:sldId id="390" r:id="rId32"/>
    <p:sldId id="361" r:id="rId33"/>
    <p:sldId id="391" r:id="rId34"/>
    <p:sldId id="365" r:id="rId35"/>
    <p:sldId id="392" r:id="rId36"/>
    <p:sldId id="393" r:id="rId37"/>
    <p:sldId id="394" r:id="rId38"/>
    <p:sldId id="368" r:id="rId39"/>
    <p:sldId id="367" r:id="rId40"/>
    <p:sldId id="415" r:id="rId41"/>
    <p:sldId id="363" r:id="rId42"/>
    <p:sldId id="395" r:id="rId43"/>
    <p:sldId id="397" r:id="rId44"/>
    <p:sldId id="398" r:id="rId45"/>
    <p:sldId id="399" r:id="rId46"/>
    <p:sldId id="400" r:id="rId47"/>
    <p:sldId id="401" r:id="rId48"/>
    <p:sldId id="402" r:id="rId49"/>
    <p:sldId id="403" r:id="rId50"/>
    <p:sldId id="404" r:id="rId51"/>
    <p:sldId id="405" r:id="rId52"/>
    <p:sldId id="406" r:id="rId53"/>
    <p:sldId id="407" r:id="rId54"/>
    <p:sldId id="408" r:id="rId55"/>
    <p:sldId id="409" r:id="rId56"/>
    <p:sldId id="381" r:id="rId57"/>
  </p:sldIdLst>
  <p:sldSz cx="9144000" cy="6858000" type="screen4x3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pitchFamily="11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pitchFamily="11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pitchFamily="11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pitchFamily="11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pitchFamily="11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pitchFamily="11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pitchFamily="11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pitchFamily="11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pitchFamily="11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255" autoAdjust="0"/>
  </p:normalViewPr>
  <p:slideViewPr>
    <p:cSldViewPr>
      <p:cViewPr varScale="1">
        <p:scale>
          <a:sx n="107" d="100"/>
          <a:sy n="107" d="100"/>
        </p:scale>
        <p:origin x="148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61" Type="http://schemas.openxmlformats.org/officeDocument/2006/relationships/viewProps" Target="viewProps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3" cy="496571"/>
          </a:xfrm>
          <a:prstGeom prst="rect">
            <a:avLst/>
          </a:prstGeom>
        </p:spPr>
        <p:txBody>
          <a:bodyPr vert="horz" lIns="93205" tIns="46602" rIns="93205" bIns="4660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7" y="1"/>
            <a:ext cx="2944283" cy="496571"/>
          </a:xfrm>
          <a:prstGeom prst="rect">
            <a:avLst/>
          </a:prstGeom>
        </p:spPr>
        <p:txBody>
          <a:bodyPr vert="horz" lIns="93205" tIns="46602" rIns="93205" bIns="46602" rtlCol="0"/>
          <a:lstStyle>
            <a:lvl1pPr algn="r">
              <a:defRPr sz="1200"/>
            </a:lvl1pPr>
          </a:lstStyle>
          <a:p>
            <a:fld id="{273422DB-878E-4721-A688-9BB92322D944}" type="datetimeFigureOut">
              <a:rPr lang="en-US" smtClean="0"/>
              <a:pPr/>
              <a:t>4/1/2021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5"/>
            <a:ext cx="2944283" cy="496571"/>
          </a:xfrm>
          <a:prstGeom prst="rect">
            <a:avLst/>
          </a:prstGeom>
        </p:spPr>
        <p:txBody>
          <a:bodyPr vert="horz" lIns="93205" tIns="46602" rIns="93205" bIns="4660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7" y="9433105"/>
            <a:ext cx="2944283" cy="496571"/>
          </a:xfrm>
          <a:prstGeom prst="rect">
            <a:avLst/>
          </a:prstGeom>
        </p:spPr>
        <p:txBody>
          <a:bodyPr vert="horz" lIns="93205" tIns="46602" rIns="93205" bIns="46602" rtlCol="0" anchor="b"/>
          <a:lstStyle>
            <a:lvl1pPr algn="r">
              <a:defRPr sz="1200"/>
            </a:lvl1pPr>
          </a:lstStyle>
          <a:p>
            <a:fld id="{DD7C5AEF-F764-468A-8435-68202DE4DE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6645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3" cy="496571"/>
          </a:xfrm>
          <a:prstGeom prst="rect">
            <a:avLst/>
          </a:prstGeom>
        </p:spPr>
        <p:txBody>
          <a:bodyPr vert="horz" lIns="93205" tIns="46602" rIns="93205" bIns="46602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7" y="1"/>
            <a:ext cx="2944283" cy="496571"/>
          </a:xfrm>
          <a:prstGeom prst="rect">
            <a:avLst/>
          </a:prstGeom>
        </p:spPr>
        <p:txBody>
          <a:bodyPr vert="horz" lIns="93205" tIns="46602" rIns="93205" bIns="46602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38E6CD5-3E3E-4931-8E0B-3CC90114F68E}" type="datetimeFigureOut">
              <a:rPr lang="en-US"/>
              <a:pPr>
                <a:defRPr/>
              </a:pPr>
              <a:t>4/1/2021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05" tIns="46602" rIns="93205" bIns="4660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1"/>
          </a:xfrm>
          <a:prstGeom prst="rect">
            <a:avLst/>
          </a:prstGeom>
        </p:spPr>
        <p:txBody>
          <a:bodyPr vert="horz" lIns="93205" tIns="46602" rIns="93205" bIns="4660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5"/>
            <a:ext cx="2944283" cy="496571"/>
          </a:xfrm>
          <a:prstGeom prst="rect">
            <a:avLst/>
          </a:prstGeom>
        </p:spPr>
        <p:txBody>
          <a:bodyPr vert="horz" lIns="93205" tIns="46602" rIns="93205" bIns="46602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7" y="9433105"/>
            <a:ext cx="2944283" cy="496571"/>
          </a:xfrm>
          <a:prstGeom prst="rect">
            <a:avLst/>
          </a:prstGeom>
        </p:spPr>
        <p:txBody>
          <a:bodyPr vert="horz" lIns="93205" tIns="46602" rIns="93205" bIns="46602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EF0D602-3601-4F5D-9224-580A717550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3010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0D602-3601-4F5D-9224-580A7175508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772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6783"/>
      </p:ext>
    </p:extLst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14F95-2243-483D-9121-D83155C6A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7429A-3BD2-44AE-9712-4436CC8191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CDD09-3FCD-4EEF-839B-9F6FD5E506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9EDDE0-0BA2-E448-A525-7BD79AAECF71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A1E8DC-A2A7-9E4F-8C62-FAE402F7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183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9EDDE0-0BA2-E448-A525-7BD79AAECF71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A1E8DC-A2A7-9E4F-8C62-FAE402F7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788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9EDDE0-0BA2-E448-A525-7BD79AAECF71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A1E8DC-A2A7-9E4F-8C62-FAE402F7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418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9EDDE0-0BA2-E448-A525-7BD79AAECF71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A1E8DC-A2A7-9E4F-8C62-FAE402F7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880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9EDDE0-0BA2-E448-A525-7BD79AAECF71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A1E8DC-A2A7-9E4F-8C62-FAE402F7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647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9EDDE0-0BA2-E448-A525-7BD79AAECF71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A1E8DC-A2A7-9E4F-8C62-FAE402F7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362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9EDDE0-0BA2-E448-A525-7BD79AAECF71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A1E8DC-A2A7-9E4F-8C62-FAE402F7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39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32DD2-3FDF-4CBE-9EC7-089A9A95E7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9EDDE0-0BA2-E448-A525-7BD79AAECF71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A1E8DC-A2A7-9E4F-8C62-FAE402F7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7027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9EDDE0-0BA2-E448-A525-7BD79AAECF71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A1E8DC-A2A7-9E4F-8C62-FAE402F7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413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9EDDE0-0BA2-E448-A525-7BD79AAECF71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A1E8DC-A2A7-9E4F-8C62-FAE402F7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13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9EDDE0-0BA2-E448-A525-7BD79AAECF71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A1E8DC-A2A7-9E4F-8C62-FAE402F7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9746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59EDDE0-0BA2-E448-A525-7BD79AAECF71}" type="datetimeFigureOut">
              <a:rPr lang="en-US">
                <a:solidFill>
                  <a:prstClr val="black"/>
                </a:solidFill>
              </a:rPr>
              <a:pPr/>
              <a:t>4/1/2021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9A1E8DC-A2A7-9E4F-8C62-FAE402F7C9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046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59EDDE0-0BA2-E448-A525-7BD79AAECF71}" type="datetimeFigureOut">
              <a:rPr lang="en-US">
                <a:solidFill>
                  <a:prstClr val="black"/>
                </a:solidFill>
              </a:rPr>
              <a:pPr/>
              <a:t>4/1/2021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9A1E8DC-A2A7-9E4F-8C62-FAE402F7C9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3742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59EDDE0-0BA2-E448-A525-7BD79AAECF71}" type="datetimeFigureOut">
              <a:rPr lang="en-US">
                <a:solidFill>
                  <a:prstClr val="black"/>
                </a:solidFill>
              </a:rPr>
              <a:pPr/>
              <a:t>4/1/2021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9A1E8DC-A2A7-9E4F-8C62-FAE402F7C9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8197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59EDDE0-0BA2-E448-A525-7BD79AAECF71}" type="datetimeFigureOut">
              <a:rPr lang="en-US">
                <a:solidFill>
                  <a:prstClr val="black"/>
                </a:solidFill>
              </a:rPr>
              <a:pPr/>
              <a:t>4/1/2021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9A1E8DC-A2A7-9E4F-8C62-FAE402F7C9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3837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59EDDE0-0BA2-E448-A525-7BD79AAECF71}" type="datetimeFigureOut">
              <a:rPr lang="en-US">
                <a:solidFill>
                  <a:prstClr val="black"/>
                </a:solidFill>
              </a:rPr>
              <a:pPr/>
              <a:t>4/1/2021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9A1E8DC-A2A7-9E4F-8C62-FAE402F7C9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3398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59EDDE0-0BA2-E448-A525-7BD79AAECF71}" type="datetimeFigureOut">
              <a:rPr lang="en-US">
                <a:solidFill>
                  <a:prstClr val="black"/>
                </a:solidFill>
              </a:rPr>
              <a:pPr/>
              <a:t>4/1/2021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9A1E8DC-A2A7-9E4F-8C62-FAE402F7C9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560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01CE5-71BA-42AC-ACCA-C2557DDDEA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59EDDE0-0BA2-E448-A525-7BD79AAECF71}" type="datetimeFigureOut">
              <a:rPr lang="en-US">
                <a:solidFill>
                  <a:prstClr val="black"/>
                </a:solidFill>
              </a:rPr>
              <a:pPr/>
              <a:t>4/1/2021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9A1E8DC-A2A7-9E4F-8C62-FAE402F7C9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1513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59EDDE0-0BA2-E448-A525-7BD79AAECF71}" type="datetimeFigureOut">
              <a:rPr lang="en-US">
                <a:solidFill>
                  <a:prstClr val="black"/>
                </a:solidFill>
              </a:rPr>
              <a:pPr/>
              <a:t>4/1/2021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9A1E8DC-A2A7-9E4F-8C62-FAE402F7C9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6819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59EDDE0-0BA2-E448-A525-7BD79AAECF71}" type="datetimeFigureOut">
              <a:rPr lang="en-US">
                <a:solidFill>
                  <a:prstClr val="black"/>
                </a:solidFill>
              </a:rPr>
              <a:pPr/>
              <a:t>4/1/2021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9A1E8DC-A2A7-9E4F-8C62-FAE402F7C9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0364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59EDDE0-0BA2-E448-A525-7BD79AAECF71}" type="datetimeFigureOut">
              <a:rPr lang="en-US">
                <a:solidFill>
                  <a:prstClr val="black"/>
                </a:solidFill>
              </a:rPr>
              <a:pPr/>
              <a:t>4/1/2021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9A1E8DC-A2A7-9E4F-8C62-FAE402F7C9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0412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59EDDE0-0BA2-E448-A525-7BD79AAECF71}" type="datetimeFigureOut">
              <a:rPr lang="en-US">
                <a:solidFill>
                  <a:prstClr val="black"/>
                </a:solidFill>
              </a:rPr>
              <a:pPr/>
              <a:t>4/1/2021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9A1E8DC-A2A7-9E4F-8C62-FAE402F7C9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396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133600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BCA27-E9C1-48FC-951D-ABCF18D4D3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A7F05-692D-47E9-9095-DD73F3DF1B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2A647-AF7C-4B9E-99A6-2395C8C993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EF701-0D11-4338-B8EE-7B4413F6E7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CABD8-5484-40E9-84F2-C637CF80C0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B05C1-D9A3-457B-95E5-3780C658EE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DM-Presentation-2020-2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51510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884B85EA-D2BD-4DEC-8004-9EBE7886C3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>
    <p:circl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1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1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1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DM-Presentation-2020-1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91200"/>
            <a:ext cx="9144000" cy="105410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741887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DM-Presentation-2020-1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91200"/>
            <a:ext cx="9144000" cy="105410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870138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mailto:makgatir@sekhukhune.gov.za" TargetMode="External"/><Relationship Id="rId2" Type="http://schemas.openxmlformats.org/officeDocument/2006/relationships/hyperlink" Target="http://www.sekhukhunedistrict.gov.za/" TargetMode="External"/><Relationship Id="rId1" Type="http://schemas.openxmlformats.org/officeDocument/2006/relationships/slideLayout" Target="../slideLayouts/slideLayout14.xml"/><Relationship Id="rId4" Type="http://schemas.openxmlformats.org/officeDocument/2006/relationships/hyperlink" Target="mailto:mkhwanaziz@sekhukhune.gov.za" TargetMode="Externa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"/>
            <a:ext cx="7772400" cy="5715000"/>
          </a:xfrm>
        </p:spPr>
        <p:txBody>
          <a:bodyPr/>
          <a:lstStyle/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ZA" altLang="en-US" sz="3600" b="1" kern="1200" dirty="0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12" charset="-128"/>
                <a:cs typeface="Arial" panose="020B0604020202020204" pitchFamily="34" charset="0"/>
              </a:rPr>
              <a:t>DRAFT INTEGRATED DEVELOPMENT PLAN AND BUDGET FOR 2021/22 – 2025/26</a:t>
            </a:r>
            <a:endParaRPr lang="en-ZA" altLang="en-US" sz="4000" kern="1200" dirty="0">
              <a:solidFill>
                <a:prstClr val="black"/>
              </a:solidFill>
              <a:latin typeface="Calibri"/>
              <a:ea typeface="ヒラギノ角ゴ Pro W3" pitchFamily="112" charset="-128"/>
            </a:endParaRPr>
          </a:p>
          <a:p>
            <a:pPr marL="0" lvl="0" indent="0" algn="ctr">
              <a:buNone/>
            </a:pPr>
            <a:r>
              <a:rPr lang="en-ZA" altLang="en-US" u="sng" kern="1200" dirty="0">
                <a:solidFill>
                  <a:prstClr val="black"/>
                </a:solidFill>
                <a:latin typeface="Arial" panose="020B0604020202020204" pitchFamily="34" charset="0"/>
                <a:ea typeface="ヒラギノ角ゴ Pro W3" pitchFamily="112" charset="-128"/>
                <a:cs typeface="Arial" panose="020B0604020202020204" pitchFamily="34" charset="0"/>
              </a:rPr>
              <a:t>APRIL 2021</a:t>
            </a:r>
          </a:p>
          <a:p>
            <a:pPr marL="0" lvl="0" indent="0" algn="ctr">
              <a:buNone/>
            </a:pPr>
            <a:endParaRPr lang="en-ZA" altLang="en-US" kern="1200" dirty="0">
              <a:solidFill>
                <a:prstClr val="black"/>
              </a:solidFill>
              <a:latin typeface="Arial" panose="020B0604020202020204" pitchFamily="34" charset="0"/>
              <a:ea typeface="ヒラギノ角ゴ Pro W3" pitchFamily="112" charset="-128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en-ZA" altLang="en-US" kern="1200" dirty="0">
                <a:solidFill>
                  <a:prstClr val="black"/>
                </a:solidFill>
                <a:latin typeface="Arial" panose="020B0604020202020204" pitchFamily="34" charset="0"/>
                <a:ea typeface="ヒラギノ角ゴ Pro W3" pitchFamily="112" charset="-128"/>
                <a:cs typeface="Arial" panose="020B0604020202020204" pitchFamily="34" charset="0"/>
              </a:rPr>
              <a:t>PRESENTED BY EXECUTIVE MAYOR: </a:t>
            </a:r>
            <a:r>
              <a:rPr lang="en-ZA" altLang="en-US" sz="2800" b="1" kern="1200" dirty="0">
                <a:solidFill>
                  <a:prstClr val="black"/>
                </a:solidFill>
                <a:latin typeface="Arial" panose="020B0604020202020204" pitchFamily="34" charset="0"/>
                <a:ea typeface="ヒラギノ角ゴ Pro W3" pitchFamily="112" charset="-128"/>
                <a:cs typeface="Arial" panose="020B0604020202020204" pitchFamily="34" charset="0"/>
              </a:rPr>
              <a:t>CLLR KEAMOTSENG STANLEY RAMAILA </a:t>
            </a:r>
          </a:p>
          <a:p>
            <a:endParaRPr lang="en-ZA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57584"/>
      </p:ext>
    </p:extLst>
  </p:cSld>
  <p:clrMapOvr>
    <a:masterClrMapping/>
  </p:clrMapOvr>
  <p:transition spd="slow"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ZA" altLang="en-US" sz="3200" b="1" dirty="0">
                <a:solidFill>
                  <a:prstClr val="black"/>
                </a:solidFill>
                <a:cs typeface="Arial" panose="020B0604020202020204" pitchFamily="34" charset="0"/>
              </a:rPr>
              <a:t>8. DEMOGRAPHICS CONT.: WARDS AND VILLAGES</a:t>
            </a:r>
            <a:r>
              <a:rPr lang="en-ZA" altLang="en-US" sz="32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br>
              <a:rPr lang="en-ZA" altLang="en-US" sz="3200" dirty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en-ZA" sz="1800" i="1" dirty="0">
                <a:solidFill>
                  <a:prstClr val="black"/>
                </a:solidFill>
              </a:rPr>
              <a:t>(Source: The Demarcation Board, 2016 and Ward Committee study 2015/16)</a:t>
            </a:r>
            <a:br>
              <a:rPr lang="en-ZA" sz="1800" i="1" dirty="0">
                <a:solidFill>
                  <a:prstClr val="black"/>
                </a:solidFill>
              </a:rPr>
            </a:br>
            <a:r>
              <a:rPr lang="en-US" sz="3200" b="1" dirty="0">
                <a:solidFill>
                  <a:prstClr val="black"/>
                </a:solidFill>
              </a:rPr>
              <a:t> </a:t>
            </a:r>
            <a:endParaRPr lang="en-ZA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4343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4815">
                <a:tc>
                  <a:txBody>
                    <a:bodyPr/>
                    <a:lstStyle/>
                    <a:p>
                      <a:r>
                        <a:rPr lang="en-Z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 MUNICIPALITY </a:t>
                      </a:r>
                      <a:endParaRPr lang="en-ZA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19" marB="45719"/>
                </a:tc>
                <a:tc>
                  <a:txBody>
                    <a:bodyPr/>
                    <a:lstStyle/>
                    <a:p>
                      <a:r>
                        <a:rPr lang="en-Z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WARDS </a:t>
                      </a:r>
                      <a:endParaRPr lang="en-ZA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19" marB="45719"/>
                </a:tc>
                <a:tc>
                  <a:txBody>
                    <a:bodyPr/>
                    <a:lstStyle/>
                    <a:p>
                      <a:r>
                        <a:rPr lang="en-Z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</a:t>
                      </a:r>
                      <a:r>
                        <a:rPr lang="en-ZA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VILLAGES </a:t>
                      </a:r>
                      <a:endParaRPr lang="en-ZA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19" marB="4571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717"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Elias Motsoaledi </a:t>
                      </a:r>
                    </a:p>
                  </a:txBody>
                  <a:tcPr marL="91433" marR="91433" marT="45719" marB="45719"/>
                </a:tc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</a:t>
                      </a:r>
                    </a:p>
                  </a:txBody>
                  <a:tcPr marL="91433" marR="91433" marT="45719" marB="45719"/>
                </a:tc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</a:t>
                      </a:r>
                    </a:p>
                  </a:txBody>
                  <a:tcPr marL="91433" marR="91433" marT="45719" marB="457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7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Ephraim Mogale </a:t>
                      </a:r>
                    </a:p>
                  </a:txBody>
                  <a:tcPr marL="91433" marR="91433" marT="45719" marB="45719"/>
                </a:tc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1433" marR="91433" marT="45719" marB="45719"/>
                </a:tc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</a:p>
                  </a:txBody>
                  <a:tcPr marL="91433" marR="91433" marT="45719" marB="4571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7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Makhuduthamaga</a:t>
                      </a:r>
                    </a:p>
                  </a:txBody>
                  <a:tcPr marL="91433" marR="91433" marT="45719" marB="45719"/>
                </a:tc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91433" marR="91433" marT="45719" marB="45719"/>
                </a:tc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192</a:t>
                      </a:r>
                    </a:p>
                  </a:txBody>
                  <a:tcPr marL="91433" marR="91433" marT="45719" marB="4571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717"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Fetakgomo</a:t>
                      </a:r>
                      <a:r>
                        <a:rPr lang="en-ZA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Tubatse</a:t>
                      </a:r>
                    </a:p>
                  </a:txBody>
                  <a:tcPr marL="91433" marR="91433" marT="45719" marB="45719"/>
                </a:tc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 marL="91433" marR="91433" marT="45719" marB="45719"/>
                </a:tc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335</a:t>
                      </a:r>
                    </a:p>
                  </a:txBody>
                  <a:tcPr marL="91433" marR="91433" marT="45719" marB="4571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17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19" marB="45719"/>
                </a:tc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</a:t>
                      </a:r>
                      <a:endParaRPr lang="en-ZA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19" marB="45719"/>
                </a:tc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764</a:t>
                      </a:r>
                      <a:endParaRPr lang="en-ZA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19" marB="4571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7729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200" b="1" dirty="0">
                <a:solidFill>
                  <a:prstClr val="black"/>
                </a:solidFill>
              </a:rPr>
              <a:t>DEMOGRAPHICS CONT.: </a:t>
            </a:r>
            <a:r>
              <a:rPr lang="en-ZA" altLang="en-US" sz="2800" b="1" dirty="0">
                <a:solidFill>
                  <a:prstClr val="black"/>
                </a:solidFill>
                <a:cs typeface="Arial" panose="020B0604020202020204" pitchFamily="34" charset="0"/>
              </a:rPr>
              <a:t>HOUSEHOLDS</a:t>
            </a:r>
            <a:br>
              <a:rPr lang="en-US" altLang="en-US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2000" i="1" dirty="0">
                <a:solidFill>
                  <a:prstClr val="black"/>
                </a:solidFill>
              </a:rPr>
              <a:t>(Source: Community Survey 2016 and Census 2011)</a:t>
            </a:r>
            <a:endParaRPr lang="en-ZA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4419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75586">
                <a:tc>
                  <a:txBody>
                    <a:bodyPr/>
                    <a:lstStyle/>
                    <a:p>
                      <a:r>
                        <a:rPr lang="en-Z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 MUNICIPALITY 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Z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HOUSEHOLDS</a:t>
                      </a:r>
                      <a:r>
                        <a:rPr lang="en-ZA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2011</a:t>
                      </a:r>
                      <a:endParaRPr lang="en-Z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Z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HOUSEHOLDS IN 2016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Z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</a:t>
                      </a:r>
                      <a:r>
                        <a:rPr lang="en-ZA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(%) CHANGE</a:t>
                      </a:r>
                      <a:endParaRPr lang="en-Z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020"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Elias Motsoaledi 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60 251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66 330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0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Ephraim Mogale 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32 284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33 936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89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Makhuduthamaga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65 217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64 769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- 0% (reduced</a:t>
                      </a:r>
                      <a:r>
                        <a:rPr lang="en-ZA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by 448)</a:t>
                      </a:r>
                      <a:endParaRPr lang="en-ZA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8977"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Fetakgomo/ Tubatse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106 050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125 454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18%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20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263 802</a:t>
                      </a:r>
                      <a:endParaRPr lang="en-ZA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290 489</a:t>
                      </a:r>
                      <a:endParaRPr lang="en-ZA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  <a:endParaRPr lang="en-ZA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0046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sz="3200" b="1" dirty="0">
                <a:solidFill>
                  <a:prstClr val="black"/>
                </a:solidFill>
              </a:rPr>
              <a:t>DEMOGRAPHICS CONT.: </a:t>
            </a:r>
            <a:r>
              <a:rPr lang="en-ZA" altLang="en-US" sz="2800" b="1" dirty="0">
                <a:solidFill>
                  <a:prstClr val="black"/>
                </a:solidFill>
                <a:cs typeface="Arial" panose="020B0604020202020204" pitchFamily="34" charset="0"/>
              </a:rPr>
              <a:t>HOUSEHOLDS</a:t>
            </a:r>
            <a:br>
              <a:rPr lang="en-US" altLang="en-US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altLang="en-US" sz="1800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Source: IHS Markit Regional eXplorer version 1750</a:t>
            </a:r>
            <a:br>
              <a:rPr lang="en-ZA" altLang="en-US" sz="4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ZA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4424584"/>
              </p:ext>
            </p:extLst>
          </p:nvPr>
        </p:nvGraphicFramePr>
        <p:xfrm>
          <a:off x="228601" y="1066803"/>
          <a:ext cx="8610600" cy="54288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31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19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3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34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34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62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14057"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ZA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Sekhukhune</a:t>
                      </a:r>
                      <a:endParaRPr kumimoji="0" lang="en-ZA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Limpopo</a:t>
                      </a:r>
                      <a:endParaRPr kumimoji="0" lang="en-ZA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 Total</a:t>
                      </a:r>
                      <a:endParaRPr kumimoji="0" lang="en-ZA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Sekhukhune as % of province</a:t>
                      </a:r>
                      <a:endParaRPr kumimoji="0" lang="en-ZA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Sekhukhune as % of national</a:t>
                      </a:r>
                      <a:endParaRPr kumimoji="0" lang="en-ZA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38" marR="30938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114"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2008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232,000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1,330,000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13,400,000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17.5</a:t>
                      </a:r>
                      <a:r>
                        <a:rPr kumimoji="0" lang="en-Z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1.74</a:t>
                      </a:r>
                      <a:r>
                        <a:rPr kumimoji="0" lang="en-Z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0938" marR="30938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114"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2009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242,000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1,360,000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13,700,000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17.8</a:t>
                      </a:r>
                      <a:r>
                        <a:rPr kumimoji="0" lang="en-Z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1.77</a:t>
                      </a:r>
                      <a:r>
                        <a:rPr kumimoji="0" lang="en-Z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0938" marR="30938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114"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2010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247,000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1,380,000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13,900,000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17.9</a:t>
                      </a:r>
                      <a:r>
                        <a:rPr kumimoji="0" lang="en-Z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1.78</a:t>
                      </a:r>
                      <a:r>
                        <a:rPr kumimoji="0" lang="en-Z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0938" marR="30938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114"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252,000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1,390,000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14,200,000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18.1</a:t>
                      </a:r>
                      <a:r>
                        <a:rPr kumimoji="0" lang="en-Z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1.78</a:t>
                      </a:r>
                      <a:r>
                        <a:rPr kumimoji="0" lang="en-Z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0938" marR="30938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114"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2012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257,000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1,410,000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14,500,000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18.2</a:t>
                      </a:r>
                      <a:r>
                        <a:rPr kumimoji="0" lang="en-Z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1.78</a:t>
                      </a:r>
                      <a:r>
                        <a:rPr kumimoji="0" lang="en-Z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0938" marR="30938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114"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261,000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1,430,000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14,700,000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18.2</a:t>
                      </a:r>
                      <a:r>
                        <a:rPr kumimoji="0" lang="en-Z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1.78</a:t>
                      </a:r>
                      <a:r>
                        <a:rPr kumimoji="0" lang="en-Z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0938" marR="30938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7114"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267,000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1,460,000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15,000,000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18.3</a:t>
                      </a:r>
                      <a:r>
                        <a:rPr kumimoji="0" lang="en-Z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1.78</a:t>
                      </a:r>
                      <a:r>
                        <a:rPr kumimoji="0" lang="en-Z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0938" marR="30938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7114"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277,000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1,510,000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15,400,000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18.4</a:t>
                      </a:r>
                      <a:r>
                        <a:rPr kumimoji="0" lang="en-Z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1.80</a:t>
                      </a:r>
                      <a:r>
                        <a:rPr kumimoji="0" lang="en-Z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0938" marR="30938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7114"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285,000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1,550,000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15,700,000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18.4</a:t>
                      </a:r>
                      <a:r>
                        <a:rPr kumimoji="0" lang="en-Z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1.81</a:t>
                      </a:r>
                      <a:r>
                        <a:rPr kumimoji="0" lang="en-Z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0938" marR="30938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7952"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291,000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1,580,000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16,000,000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18.5</a:t>
                      </a:r>
                      <a:r>
                        <a:rPr kumimoji="0" lang="en-Z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1.82</a:t>
                      </a:r>
                      <a:r>
                        <a:rPr kumimoji="0" lang="en-Z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0938" marR="30938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7952"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297,000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1,600,000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16,300,000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18.5</a:t>
                      </a:r>
                      <a:r>
                        <a:rPr kumimoji="0" lang="en-ZA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1.82</a:t>
                      </a:r>
                      <a:r>
                        <a:rPr kumimoji="0" lang="en-ZA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0938" marR="30938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8261">
                <a:tc gridSpan="6"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Average Annual growth</a:t>
                      </a:r>
                      <a:endParaRPr kumimoji="0" lang="en-ZA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38" marR="30938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38" marR="30938" marT="0" marB="0" anchor="ctr" horzOverflow="overflow"/>
                </a:tc>
                <a:tc hMerge="1">
                  <a:txBody>
                    <a:bodyPr/>
                    <a:lstStyle/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38" marR="30938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7952"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2008‑2018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2.49</a:t>
                      </a:r>
                      <a:r>
                        <a:rPr kumimoji="0" lang="en-ZA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1.90</a:t>
                      </a:r>
                      <a:r>
                        <a:rPr kumimoji="0" lang="en-ZA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2.00</a:t>
                      </a:r>
                      <a:r>
                        <a:rPr kumimoji="0" lang="en-ZA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/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38" marR="30938" marT="0" marB="0" anchor="ctr" horzOverflow="overflow"/>
                </a:tc>
                <a:tc>
                  <a:txBody>
                    <a:bodyPr/>
                    <a:lstStyle/>
                    <a:p>
                      <a:pPr marL="9525" marR="0" lvl="0" indent="-6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38" marR="30938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565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200" b="1" dirty="0">
                <a:solidFill>
                  <a:prstClr val="black"/>
                </a:solidFill>
              </a:rPr>
              <a:t>DEMOGRAPHICS: </a:t>
            </a:r>
            <a:r>
              <a:rPr lang="en-ZA" altLang="en-US" sz="2800" b="1" dirty="0">
                <a:solidFill>
                  <a:prstClr val="black"/>
                </a:solidFill>
                <a:cs typeface="Arial" panose="020B0604020202020204" pitchFamily="34" charset="0"/>
              </a:rPr>
              <a:t>POPULATION FIGURES</a:t>
            </a:r>
            <a:br>
              <a:rPr lang="en-ZA" alt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altLang="en-US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(Source: Community Survey 2016 and Census 2011)</a:t>
            </a:r>
            <a:endParaRPr lang="en-ZA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532217"/>
              </p:ext>
            </p:extLst>
          </p:nvPr>
        </p:nvGraphicFramePr>
        <p:xfrm>
          <a:off x="457200" y="1219200"/>
          <a:ext cx="8077200" cy="420472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2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MUNICIPALITY</a:t>
                      </a:r>
                      <a:endParaRPr lang="en-ZA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POPULATION</a:t>
                      </a:r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>
                          <a:effectLst/>
                        </a:rPr>
                        <a:t>YOUTH POPULATION</a:t>
                      </a:r>
                      <a:endParaRPr lang="en-ZA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Fetakgomo</a:t>
                      </a:r>
                      <a:r>
                        <a:rPr lang="en-ZA" sz="20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Tubatse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1438" marR="91438" marT="45727" marB="457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429 471 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1438" marR="91438" marT="45727" marB="457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490 381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1438" marR="91438" marT="45727" marB="457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160 413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1438" marR="91438" marT="45727" marB="457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223 214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1438" marR="91438" marT="45727" marB="4572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Makhuduthamaga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1438" marR="91438" marT="45727" marB="457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274 358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1438" marR="91438" marT="45727" marB="457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283 956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1438" marR="91438" marT="45727" marB="457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88 663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1438" marR="91438" marT="45727" marB="457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107 577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1438" marR="91438" marT="45727" marB="4572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Ephraim Mogale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1438" marR="91438" marT="45727" marB="457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123 648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1438" marR="91438" marT="45727" marB="457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127 168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1438" marR="91438" marT="45727" marB="457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42 964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1438" marR="91438" marT="45727" marB="457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51 829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1438" marR="91438" marT="45727" marB="4572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Elias Motsoaledi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1438" marR="91438" marT="45727" marB="457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249 363 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1438" marR="91438" marT="45727" marB="457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268 256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1438" marR="91438" marT="45727" marB="457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86 165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1438" marR="91438" marT="45727" marB="457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109 022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1438" marR="91438" marT="45727" marB="4572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Sekhukhune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1438" marR="91438" marT="45727" marB="457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1 076 840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1438" marR="91438" marT="45727" marB="457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1 169 762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1438" marR="91438" marT="45727" marB="457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378 205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1438" marR="91438" marT="45727" marB="457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491 642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1438" marR="91438" marT="45727" marB="4572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6363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200" b="1" dirty="0">
                <a:solidFill>
                  <a:prstClr val="black"/>
                </a:solidFill>
              </a:rPr>
              <a:t>DEMOGRAPHICS: </a:t>
            </a:r>
            <a:r>
              <a:rPr lang="en-ZA" altLang="en-US" sz="2800" b="1" dirty="0">
                <a:solidFill>
                  <a:prstClr val="black"/>
                </a:solidFill>
                <a:cs typeface="Arial" panose="020B0604020202020204" pitchFamily="34" charset="0"/>
              </a:rPr>
              <a:t>POPULATION FIGURES</a:t>
            </a:r>
            <a:br>
              <a:rPr lang="en-ZA" alt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altLang="en-US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(Source:</a:t>
            </a:r>
            <a:r>
              <a:rPr lang="fr-FR" altLang="en-US" sz="1600" dirty="0"/>
              <a:t>IHS Markit Regional eXplorer version 1750)</a:t>
            </a:r>
            <a:br>
              <a:rPr lang="en-ZA" altLang="en-US" sz="1600" i="1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ZA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4901898"/>
              </p:ext>
            </p:extLst>
          </p:nvPr>
        </p:nvGraphicFramePr>
        <p:xfrm>
          <a:off x="457200" y="1219200"/>
          <a:ext cx="8229600" cy="464819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74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5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7169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MUNICIPALITY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kumimoji="0" lang="en-ZA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26" marR="37126" marT="0" marB="0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Average Annual growth</a:t>
                      </a:r>
                      <a:endParaRPr kumimoji="0" lang="en-ZA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26" marR="37126" marT="0" marB="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301"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Ephraim Mogale</a:t>
                      </a:r>
                      <a:endParaRPr kumimoji="0" lang="en-ZA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26" marR="37126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130,000</a:t>
                      </a:r>
                      <a:endParaRPr kumimoji="0" lang="en-ZA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26" marR="37126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0.20</a:t>
                      </a:r>
                      <a:r>
                        <a:rPr kumimoji="0" lang="en-ZA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en-ZA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26" marR="37126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301"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Elias Motsoaledi</a:t>
                      </a:r>
                      <a:endParaRPr kumimoji="0" lang="en-ZA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26" marR="37126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275,000</a:t>
                      </a:r>
                      <a:endParaRPr kumimoji="0" lang="en-ZA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26" marR="37126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1.40</a:t>
                      </a:r>
                      <a:r>
                        <a:rPr kumimoji="0" lang="en-ZA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en-ZA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26" marR="37126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301"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Makhuduthamaga</a:t>
                      </a:r>
                      <a:endParaRPr kumimoji="0" lang="en-ZA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26" marR="37126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294,000</a:t>
                      </a:r>
                      <a:endParaRPr kumimoji="0" lang="en-ZA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26" marR="37126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0.94</a:t>
                      </a:r>
                      <a:r>
                        <a:rPr kumimoji="0" lang="en-ZA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en-ZA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26" marR="37126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5301"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Fetakgomo Tubatse</a:t>
                      </a:r>
                      <a:endParaRPr kumimoji="0" lang="en-ZA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26" marR="37126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498,000</a:t>
                      </a:r>
                      <a:endParaRPr kumimoji="0" lang="en-ZA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26" marR="37126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1.93</a:t>
                      </a:r>
                      <a:r>
                        <a:rPr kumimoji="0" lang="en-ZA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en-ZA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26" marR="37126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5301"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Sekhukhune</a:t>
                      </a:r>
                      <a:endParaRPr kumimoji="0" lang="en-ZA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26" marR="37126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1,196,342</a:t>
                      </a:r>
                      <a:endParaRPr kumimoji="0" lang="en-ZA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26" marR="37126" marT="0" marB="0" anchor="ctr" horzOverflow="overflow"/>
                </a:tc>
                <a:tc>
                  <a:txBody>
                    <a:bodyPr/>
                    <a:lstStyle>
                      <a:lvl1pPr marL="9525" indent="-6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525" marR="0" lvl="0" indent="-63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1.36</a:t>
                      </a:r>
                      <a:r>
                        <a:rPr kumimoji="0" lang="en-ZA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en-ZA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26" marR="37126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4271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>
              <a:spcBef>
                <a:spcPct val="20000"/>
              </a:spcBef>
            </a:pPr>
            <a:r>
              <a:rPr lang="en-ZA" altLang="en-US" b="1" dirty="0">
                <a:solidFill>
                  <a:prstClr val="black"/>
                </a:solidFill>
                <a:ea typeface="+mn-ea"/>
                <a:cs typeface="+mn-cs"/>
              </a:rPr>
              <a:t>9. PROJECTS AND PROGRAMMES FOR 2021-2022</a:t>
            </a:r>
            <a:br>
              <a:rPr lang="en-US" dirty="0">
                <a:solidFill>
                  <a:prstClr val="black"/>
                </a:solidFill>
                <a:ea typeface="+mn-ea"/>
                <a:cs typeface="+mn-cs"/>
              </a:rPr>
            </a:b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86685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4"/>
          </a:xfrm>
        </p:spPr>
        <p:txBody>
          <a:bodyPr/>
          <a:lstStyle/>
          <a:p>
            <a:r>
              <a:rPr lang="en-ZA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WATER SERVICES – </a:t>
            </a:r>
            <a:r>
              <a:rPr lang="en-ZA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&amp; M EXPENDITURE</a:t>
            </a:r>
            <a:endParaRPr lang="en-ZA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009824"/>
              </p:ext>
            </p:extLst>
          </p:nvPr>
        </p:nvGraphicFramePr>
        <p:xfrm>
          <a:off x="457200" y="878460"/>
          <a:ext cx="8229600" cy="498893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0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5186">
                <a:tc>
                  <a:txBody>
                    <a:bodyPr/>
                    <a:lstStyle/>
                    <a:p>
                      <a:r>
                        <a:rPr lang="en-ZA" sz="2400" dirty="0"/>
                        <a:t>Project </a:t>
                      </a:r>
                      <a:endParaRPr lang="en-ZA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/>
                        <a:t>Budget for 2021-2022</a:t>
                      </a:r>
                      <a:endParaRPr lang="en-ZA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447">
                <a:tc>
                  <a:txBody>
                    <a:bodyPr/>
                    <a:lstStyle/>
                    <a:p>
                      <a:pPr marL="9525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&amp; M Strategy 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R1,500,000.00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5353">
                <a:tc>
                  <a:txBody>
                    <a:bodyPr/>
                    <a:lstStyle/>
                    <a:p>
                      <a:pPr marL="9525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Monitoring of both groundwater (i.e. boreholes) and surface water resource (dams) availability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500,000.00</a:t>
                      </a:r>
                    </a:p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247">
                <a:tc>
                  <a:txBody>
                    <a:bodyPr/>
                    <a:lstStyle/>
                    <a:p>
                      <a:pPr marL="9525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Functional Infrastructure Delivery Management System (IDMS)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500,000.00</a:t>
                      </a:r>
                    </a:p>
                    <a:p>
                      <a:pPr marL="9525" marR="31623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11459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Procurement and installation of Telemetry System for bulk strategic water and sanitation infrastructure assets (e.g. start with Marble Hall, Groblersdal, Burgersfort, Steelpoort)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R1,500,000.00</a:t>
                      </a:r>
                    </a:p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9247">
                <a:tc>
                  <a:txBody>
                    <a:bodyPr/>
                    <a:lstStyle/>
                    <a:p>
                      <a:pPr marL="9525" marR="0" indent="-6350" algn="just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Customer care, fault reporting and query management system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R1,000,000.00</a:t>
                      </a:r>
                    </a:p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551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ZA" altLang="en-U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 SERVICES – </a:t>
            </a:r>
            <a:r>
              <a:rPr lang="en-ZA" sz="28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&amp; M EXPENDITURE</a:t>
            </a:r>
            <a:endParaRPr lang="en-ZA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4295465"/>
              </p:ext>
            </p:extLst>
          </p:nvPr>
        </p:nvGraphicFramePr>
        <p:xfrm>
          <a:off x="457200" y="1219200"/>
          <a:ext cx="8229600" cy="4572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2370">
                <a:tc>
                  <a:txBody>
                    <a:bodyPr/>
                    <a:lstStyle/>
                    <a:p>
                      <a:r>
                        <a:rPr lang="en-ZA" sz="2400" dirty="0"/>
                        <a:t>Project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/>
                        <a:t>Budget for 2021-2022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4285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Knowledge of the existing infrastructure components and enhanced maintenance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R1,500,000.00</a:t>
                      </a:r>
                    </a:p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1914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Borehole drilling rig and appropriate components 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R4,000,000.00</a:t>
                      </a:r>
                    </a:p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7947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Effective and structured water quality management </a:t>
                      </a:r>
                    </a:p>
                    <a:p>
                      <a:pPr marL="0" marR="0" indent="0" algn="l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R500,000.00</a:t>
                      </a:r>
                    </a:p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5484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Education and awareness on matters related to water use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R1,000,000.00</a:t>
                      </a:r>
                    </a:p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9677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ZA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PLANNING WATER SERVICE DEVELOPMENT </a:t>
            </a:r>
            <a:endParaRPr lang="en-ZA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5828522"/>
              </p:ext>
            </p:extLst>
          </p:nvPr>
        </p:nvGraphicFramePr>
        <p:xfrm>
          <a:off x="457200" y="1219200"/>
          <a:ext cx="8229600" cy="394455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1067">
                <a:tc>
                  <a:txBody>
                    <a:bodyPr/>
                    <a:lstStyle/>
                    <a:p>
                      <a:r>
                        <a:rPr lang="en-ZA" sz="2400" dirty="0"/>
                        <a:t>Project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/>
                        <a:t>Budget for 2021-2022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marL="9525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Ground Water Resource Management &amp; Development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9525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R10, 307,807. 00</a:t>
                      </a:r>
                      <a:endParaRPr lang="en-ZA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9525" marR="31623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ZA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marL="9525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Comprehensive WC/WDM strategy for SDM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R2,000,000.00</a:t>
                      </a:r>
                      <a:endParaRPr lang="en-ZA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SDM Infrastructure Asset Management Strategy and Policy </a:t>
                      </a:r>
                      <a:endParaRPr lang="en-ZA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9525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ZA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R1,500,000.00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marL="9525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Updated WSDP</a:t>
                      </a:r>
                      <a:endParaRPr lang="en-ZA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R500,000.00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9525" marR="31623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marL="9525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Update Water and Sanitation Master Plan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R500,000.00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54023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ZA" sz="2800" b="1" dirty="0"/>
              <a:t>RRAMS</a:t>
            </a:r>
            <a:endParaRPr lang="en-ZA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3994920"/>
              </p:ext>
            </p:extLst>
          </p:nvPr>
        </p:nvGraphicFramePr>
        <p:xfrm>
          <a:off x="457200" y="1219200"/>
          <a:ext cx="8229600" cy="3657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05182">
                <a:tc>
                  <a:txBody>
                    <a:bodyPr/>
                    <a:lstStyle/>
                    <a:p>
                      <a:r>
                        <a:rPr lang="en-ZA" sz="2400" dirty="0"/>
                        <a:t>Project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/>
                        <a:t>Budget for 2021-2022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2418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Development of Rural Roads Asset Management System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R2, 437, 000. 00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744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/>
              <a:t> </a:t>
            </a:r>
            <a:r>
              <a:rPr lang="en-ZA" altLang="en-US" b="1" dirty="0">
                <a:solidFill>
                  <a:prstClr val="black"/>
                </a:solidFill>
                <a:cs typeface="Arial" charset="0"/>
              </a:rPr>
              <a:t>CONTENTS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457200" lvl="0" indent="-457200" algn="just" defTabSz="914400" eaLnBrk="0" fontAlgn="base" hangingPunct="0">
              <a:spcAft>
                <a:spcPct val="0"/>
              </a:spcAft>
              <a:buFont typeface="Arial" charset="0"/>
              <a:buAutoNum type="arabicPeriod"/>
              <a:defRPr/>
            </a:pP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Legislative background</a:t>
            </a:r>
          </a:p>
          <a:p>
            <a:pPr marL="457200" lvl="0" indent="-457200" algn="just" defTabSz="914400" eaLnBrk="0" fontAlgn="base" hangingPunct="0">
              <a:spcAft>
                <a:spcPct val="0"/>
              </a:spcAft>
              <a:buFont typeface="Arial" charset="0"/>
              <a:buAutoNum type="arabicPeriod"/>
              <a:defRPr/>
            </a:pP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IDP/Budget process (roadmap)</a:t>
            </a:r>
          </a:p>
          <a:p>
            <a:pPr marL="457200" lvl="0" indent="-457200" algn="just" defTabSz="914400" eaLnBrk="0" fontAlgn="base" hangingPunct="0">
              <a:spcAft>
                <a:spcPct val="0"/>
              </a:spcAft>
              <a:buFont typeface="Arial" charset="0"/>
              <a:buAutoNum type="arabicPeriod"/>
              <a:defRPr/>
            </a:pP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Powers and functions </a:t>
            </a:r>
          </a:p>
          <a:p>
            <a:pPr marL="457200" lvl="0" indent="-457200" algn="just" defTabSz="914400" eaLnBrk="0" fontAlgn="base" hangingPunct="0">
              <a:spcAft>
                <a:spcPct val="0"/>
              </a:spcAft>
              <a:buFont typeface="Arial" charset="0"/>
              <a:buAutoNum type="arabicPeriod"/>
              <a:defRPr/>
            </a:pP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Vision and Mission statements </a:t>
            </a:r>
          </a:p>
          <a:p>
            <a:pPr marL="457200" lvl="0" indent="-457200" algn="just" defTabSz="914400" eaLnBrk="0" fontAlgn="base" hangingPunct="0">
              <a:spcAft>
                <a:spcPct val="0"/>
              </a:spcAft>
              <a:buFont typeface="Arial" charset="0"/>
              <a:buAutoNum type="arabicPeriod"/>
              <a:defRPr/>
            </a:pP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 Values</a:t>
            </a:r>
          </a:p>
          <a:p>
            <a:pPr marL="457200" lvl="0" indent="-457200" algn="just" defTabSz="914400" eaLnBrk="0" fontAlgn="base" hangingPunct="0">
              <a:spcAft>
                <a:spcPct val="0"/>
              </a:spcAft>
              <a:buFont typeface="Arial" charset="0"/>
              <a:buAutoNum type="arabicPeriod"/>
              <a:defRPr/>
            </a:pP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Motto and Slogan </a:t>
            </a:r>
          </a:p>
          <a:p>
            <a:pPr marL="457200" lvl="0" indent="-457200" algn="just" defTabSz="914400" eaLnBrk="0" fontAlgn="base" hangingPunct="0">
              <a:spcAft>
                <a:spcPct val="0"/>
              </a:spcAft>
              <a:buFont typeface="Arial" charset="0"/>
              <a:buAutoNum type="arabicPeriod"/>
              <a:defRPr/>
            </a:pP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Mayoral Strategic Priorities</a:t>
            </a:r>
          </a:p>
          <a:p>
            <a:pPr marL="457200" lvl="0" indent="-457200" algn="just" defTabSz="914400" eaLnBrk="0" fontAlgn="base" hangingPunct="0">
              <a:spcAft>
                <a:spcPct val="0"/>
              </a:spcAft>
              <a:buFont typeface="Arial" charset="0"/>
              <a:buAutoNum type="arabicPeriod"/>
              <a:defRPr/>
            </a:pP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Demographics (population, wards, households)</a:t>
            </a:r>
          </a:p>
          <a:p>
            <a:pPr marL="457200" lvl="0" indent="-457200" algn="just" defTabSz="914400" eaLnBrk="0" fontAlgn="base" hangingPunct="0">
              <a:spcAft>
                <a:spcPct val="0"/>
              </a:spcAft>
              <a:buFont typeface="Arial" charset="0"/>
              <a:buAutoNum type="arabicPeriod"/>
              <a:defRPr/>
            </a:pP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Projects and programmes for 2021-2022</a:t>
            </a:r>
          </a:p>
          <a:p>
            <a:pPr marL="457200" lvl="0" indent="-457200" algn="just" defTabSz="914400" eaLnBrk="0" fontAlgn="base" hangingPunct="0">
              <a:spcAft>
                <a:spcPct val="0"/>
              </a:spcAft>
              <a:buFont typeface="Arial" charset="0"/>
              <a:buAutoNum type="arabicPeriod"/>
              <a:defRPr/>
            </a:pP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Organisational structure</a:t>
            </a:r>
          </a:p>
          <a:p>
            <a:pPr marL="457200" indent="-457200" algn="just" defTabSz="914400" eaLnBrk="0" fontAlgn="base" hangingPunct="0">
              <a:spcAft>
                <a:spcPct val="0"/>
              </a:spcAft>
              <a:buFont typeface="Arial" charset="0"/>
              <a:buAutoNum type="arabicPeriod"/>
              <a:defRPr/>
            </a:pP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 budget 2021-2022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484195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ZA" altLang="en-US" sz="4000" b="1" dirty="0">
                <a:solidFill>
                  <a:prstClr val="black"/>
                </a:solidFill>
                <a:cs typeface="Arial" panose="020B0604020202020204" pitchFamily="34" charset="0"/>
              </a:rPr>
              <a:t>WATER SERVICES – RBIG FUND</a:t>
            </a:r>
            <a:endParaRPr lang="en-ZA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2171091"/>
              </p:ext>
            </p:extLst>
          </p:nvPr>
        </p:nvGraphicFramePr>
        <p:xfrm>
          <a:off x="457200" y="1219200"/>
          <a:ext cx="8229600" cy="491407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1067">
                <a:tc>
                  <a:txBody>
                    <a:bodyPr/>
                    <a:lstStyle/>
                    <a:p>
                      <a:r>
                        <a:rPr lang="en-ZA" sz="2400" dirty="0"/>
                        <a:t>Project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/>
                        <a:t>Budget for 2021-2022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marL="9525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Mooihoek bulk water supply phase 4F1</a:t>
                      </a:r>
                      <a:endParaRPr lang="en-ZA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rowSpan="6">
                  <a:txBody>
                    <a:bodyPr/>
                    <a:lstStyle/>
                    <a:p>
                      <a:pPr marL="9525" marR="31623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R94 645 000. 00</a:t>
                      </a:r>
                      <a:endParaRPr lang="en-ZA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marL="9525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Construction of Mooihoek bulk water supply phase G1.1</a:t>
                      </a:r>
                      <a:endParaRPr lang="en-ZA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9525" marR="31623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endParaRPr lang="en-ZA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marL="9525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Construction of Mooihoek bulk water supply phase G1.2</a:t>
                      </a:r>
                      <a:endParaRPr lang="en-ZA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9525" marR="31623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endParaRPr lang="en-ZA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marL="9525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Construction of Mooihoek bulk water supply phase G2</a:t>
                      </a:r>
                      <a:endParaRPr lang="en-ZA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9525" marR="31623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endParaRPr lang="en-ZA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marL="9525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Construction of Mooihoek Reservoirs phase 4H1</a:t>
                      </a:r>
                      <a:endParaRPr lang="en-ZA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9525" marR="31623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endParaRPr lang="en-ZA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3689">
                <a:tc>
                  <a:txBody>
                    <a:bodyPr/>
                    <a:lstStyle/>
                    <a:p>
                      <a:pPr marL="9525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Construction of Mooihoek Reservoirs phase 4H2</a:t>
                      </a:r>
                      <a:endParaRPr lang="en-ZA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9525" marR="31623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endParaRPr lang="en-ZA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2071">
                <a:tc>
                  <a:txBody>
                    <a:bodyPr/>
                    <a:lstStyle/>
                    <a:p>
                      <a:pPr marL="9525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Nebo BWS Commission Jane Furse Pipeline</a:t>
                      </a:r>
                      <a:endParaRPr lang="en-ZA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9525" marR="31623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R50, 000, 000. 00</a:t>
                      </a:r>
                      <a:endParaRPr lang="en-ZA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3689">
                <a:tc>
                  <a:txBody>
                    <a:bodyPr/>
                    <a:lstStyle/>
                    <a:p>
                      <a:pPr marL="9525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NEBO BWS Jane Furse to </a:t>
                      </a:r>
                      <a:r>
                        <a:rPr lang="en-ZA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Lobethal</a:t>
                      </a: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bulk water supply</a:t>
                      </a:r>
                      <a:endParaRPr lang="en-ZA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9525" marR="31623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endParaRPr lang="en-ZA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marL="9525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Nebo BWS </a:t>
                      </a:r>
                      <a:r>
                        <a:rPr lang="en-ZA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Makgeru</a:t>
                      </a: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to Schoonoord BWS </a:t>
                      </a:r>
                      <a:endParaRPr lang="en-ZA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9525" marR="31623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endParaRPr lang="en-ZA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66563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ZA" altLang="en-US" sz="4000" b="1" dirty="0">
                <a:solidFill>
                  <a:prstClr val="black"/>
                </a:solidFill>
                <a:cs typeface="Arial" panose="020B0604020202020204" pitchFamily="34" charset="0"/>
              </a:rPr>
              <a:t>WATER SERVICES – RBIG FUND</a:t>
            </a:r>
            <a:endParaRPr lang="en-ZA" sz="4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0457667"/>
              </p:ext>
            </p:extLst>
          </p:nvPr>
        </p:nvGraphicFramePr>
        <p:xfrm>
          <a:off x="457200" y="1600200"/>
          <a:ext cx="8229600" cy="403859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72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10773">
                <a:tc>
                  <a:txBody>
                    <a:bodyPr/>
                    <a:lstStyle/>
                    <a:p>
                      <a:r>
                        <a:rPr lang="en-ZA" sz="2400" dirty="0"/>
                        <a:t>Project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/>
                        <a:t>Budget for 2021-2022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849">
                <a:tc>
                  <a:txBody>
                    <a:bodyPr/>
                    <a:lstStyle/>
                    <a:p>
                      <a:pPr marL="9525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Moutse BWS Project 13 &amp; 14</a:t>
                      </a:r>
                      <a:endParaRPr lang="en-ZA" sz="2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r>
                        <a:rPr lang="en-ZA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R80, 000, 000. 00</a:t>
                      </a:r>
                      <a:endParaRPr lang="en-ZA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9849">
                <a:tc>
                  <a:txBody>
                    <a:bodyPr/>
                    <a:lstStyle/>
                    <a:p>
                      <a:pPr marL="9525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Moutse BWS Project (7 to 12)</a:t>
                      </a:r>
                      <a:endParaRPr lang="en-ZA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8128">
                <a:tc>
                  <a:txBody>
                    <a:bodyPr/>
                    <a:lstStyle/>
                    <a:p>
                      <a:pPr marL="9525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Moutse BWS Construction bulk water Pipeline Project 2 – 4</a:t>
                      </a:r>
                      <a:endParaRPr lang="en-ZA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5919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b="1" dirty="0"/>
              <a:t> </a:t>
            </a:r>
            <a:r>
              <a:rPr lang="en-ZA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WATER SERVICES – WSIG FUND</a:t>
            </a:r>
            <a:endParaRPr lang="en-ZA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3618694"/>
              </p:ext>
            </p:extLst>
          </p:nvPr>
        </p:nvGraphicFramePr>
        <p:xfrm>
          <a:off x="457200" y="1295399"/>
          <a:ext cx="8229600" cy="449580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7957">
                <a:tc>
                  <a:txBody>
                    <a:bodyPr/>
                    <a:lstStyle/>
                    <a:p>
                      <a:r>
                        <a:rPr lang="en-ZA" sz="2400" dirty="0"/>
                        <a:t>Project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/>
                        <a:t>Budget for 2021-2022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1832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Maebe</a:t>
                      </a:r>
                      <a:r>
                        <a:rPr lang="en-ZA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Drilling and Equipping of Borehole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marR="31623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R13, 000, 000. 00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343">
                <a:tc>
                  <a:txBody>
                    <a:bodyPr/>
                    <a:lstStyle/>
                    <a:p>
                      <a:pPr marL="9525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20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Tukakgomo</a:t>
                      </a:r>
                      <a:r>
                        <a:rPr lang="en-ZA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RDP Section Borehole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marR="31623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R9, 000, 000. 00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3992">
                <a:tc>
                  <a:txBody>
                    <a:bodyPr/>
                    <a:lstStyle/>
                    <a:p>
                      <a:pPr marL="9525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20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Nkosini</a:t>
                      </a:r>
                      <a:r>
                        <a:rPr lang="en-ZA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Water Supply &amp; Package Plant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marR="31623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R8, 000, 000. 00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3992">
                <a:tc>
                  <a:txBody>
                    <a:bodyPr/>
                    <a:lstStyle/>
                    <a:p>
                      <a:pPr marL="9525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Laersdrift Water Supply Intervention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marR="31623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R9, 000, 000. 00 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343">
                <a:tc>
                  <a:txBody>
                    <a:bodyPr/>
                    <a:lstStyle/>
                    <a:p>
                      <a:pPr marL="9525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Phokwane/Brooklyn Water Supply</a:t>
                      </a:r>
                      <a:endParaRPr lang="en-ZA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marR="31623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R4, 000, 000. 00 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9343">
                <a:tc>
                  <a:txBody>
                    <a:bodyPr/>
                    <a:lstStyle/>
                    <a:p>
                      <a:pPr marL="3175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20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Legolaneng</a:t>
                      </a:r>
                      <a:r>
                        <a:rPr lang="en-ZA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VDIP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marR="31623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R7, 000, 000. 00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73675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ZA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WATER SERVICES – MIG FUND</a:t>
            </a:r>
            <a:endParaRPr lang="en-ZA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2832390"/>
              </p:ext>
            </p:extLst>
          </p:nvPr>
        </p:nvGraphicFramePr>
        <p:xfrm>
          <a:off x="457200" y="1219200"/>
          <a:ext cx="8229600" cy="458851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ZA" sz="2800" dirty="0"/>
                        <a:t>Project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800" dirty="0"/>
                        <a:t>Budget for 2021-2022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9525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Ephraim Mogale VIP Backlog Programme (Phase2,3 )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marR="31623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R5, 000, 000. 00</a:t>
                      </a:r>
                      <a:endParaRPr lang="en-ZA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9525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Makhuduthamaga VIP Backlog Programme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marR="31623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R5, 000, 000. 00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9525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Upgrading of De Hoop Water Treatment Works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marR="31623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R60, 505, 976. 00</a:t>
                      </a:r>
                      <a:endParaRPr lang="en-ZA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9525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 Hoop/Nebo Plateau/Schoonoord Water Scheme </a:t>
                      </a:r>
                      <a:r>
                        <a:rPr lang="en-ZA" sz="1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Villages:Ga</a:t>
                      </a:r>
                      <a:r>
                        <a:rPr lang="en-ZA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–</a:t>
                      </a:r>
                      <a:r>
                        <a:rPr lang="en-ZA" sz="1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Mogashoa</a:t>
                      </a:r>
                      <a:r>
                        <a:rPr lang="en-ZA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en-ZA" sz="1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Senkapudi</a:t>
                      </a:r>
                      <a:r>
                        <a:rPr lang="en-ZA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 and Ga- </a:t>
                      </a:r>
                      <a:r>
                        <a:rPr lang="en-ZA" sz="1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Mogashoa</a:t>
                      </a:r>
                      <a:r>
                        <a:rPr lang="en-ZA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en-ZA" sz="1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Manamane</a:t>
                      </a:r>
                      <a:r>
                        <a:rPr lang="en-ZA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marR="31623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R4, 762, 404. 00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9525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NSD07 Regional Water Scheme Construction of Concrete Reservoirs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marR="31623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R28, 686, 829. 00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9525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 Hoop/Nebo Plateau/Schoonoord Water Scheme Villages: </a:t>
                      </a:r>
                      <a:r>
                        <a:rPr lang="en-ZA" sz="1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Makgeru</a:t>
                      </a:r>
                      <a:r>
                        <a:rPr lang="en-ZA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Ga Ratau &amp; </a:t>
                      </a:r>
                      <a:r>
                        <a:rPr lang="en-ZA" sz="1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Matekane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marR="31623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R42, 223 394. 00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38799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ZA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WATER SERVICES – MIG FUND</a:t>
            </a:r>
            <a:endParaRPr lang="en-ZA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0687000"/>
              </p:ext>
            </p:extLst>
          </p:nvPr>
        </p:nvGraphicFramePr>
        <p:xfrm>
          <a:off x="457200" y="1219200"/>
          <a:ext cx="8229600" cy="464819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0789">
                <a:tc>
                  <a:txBody>
                    <a:bodyPr/>
                    <a:lstStyle/>
                    <a:p>
                      <a:r>
                        <a:rPr lang="en-ZA" sz="2800" dirty="0"/>
                        <a:t>Project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800" dirty="0"/>
                        <a:t>Budget for 2021-2022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5328">
                <a:tc>
                  <a:txBody>
                    <a:bodyPr/>
                    <a:lstStyle/>
                    <a:p>
                      <a:pPr marL="9525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Elias Motsoaledi VIP Backlog Programme (Phase 2,3) 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marR="31623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R5, 000, 000. 00</a:t>
                      </a:r>
                      <a:endParaRPr lang="en-ZA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5328">
                <a:tc>
                  <a:txBody>
                    <a:bodyPr/>
                    <a:lstStyle/>
                    <a:p>
                      <a:pPr marL="9525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1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Carbonitites</a:t>
                      </a:r>
                      <a:r>
                        <a:rPr lang="en-ZA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to Zaaiplaas PH4(</a:t>
                      </a:r>
                      <a:r>
                        <a:rPr lang="en-ZA" sz="1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Dindela</a:t>
                      </a:r>
                      <a:r>
                        <a:rPr lang="en-ZA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Reservoir)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marR="31623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R8, 000, 000. 00</a:t>
                      </a:r>
                      <a:endParaRPr lang="en-ZA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5328">
                <a:tc>
                  <a:txBody>
                    <a:bodyPr/>
                    <a:lstStyle/>
                    <a:p>
                      <a:pPr marL="9525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Tubatse VIP Backlog Programme (Phase 2,3) 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marR="31623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R7, 000, 000. 00</a:t>
                      </a:r>
                      <a:endParaRPr lang="en-ZA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3049">
                <a:tc>
                  <a:txBody>
                    <a:bodyPr/>
                    <a:lstStyle/>
                    <a:p>
                      <a:pPr marL="9525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1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Motlailana</a:t>
                      </a:r>
                      <a:r>
                        <a:rPr lang="en-ZA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ZA" sz="1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Makgemeng</a:t>
                      </a:r>
                      <a:r>
                        <a:rPr lang="en-ZA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Water Supply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marR="31623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R29, 409, 971. 00</a:t>
                      </a:r>
                      <a:endParaRPr lang="en-ZA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049">
                <a:tc>
                  <a:txBody>
                    <a:bodyPr/>
                    <a:lstStyle/>
                    <a:p>
                      <a:pPr marL="9525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1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Malekana</a:t>
                      </a:r>
                      <a:r>
                        <a:rPr lang="en-ZA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Regional Water Scheme 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marR="31623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R135, 000, 000. 00</a:t>
                      </a:r>
                      <a:endParaRPr lang="en-ZA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5328">
                <a:tc>
                  <a:txBody>
                    <a:bodyPr/>
                    <a:lstStyle/>
                    <a:p>
                      <a:pPr marL="9525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Lebalelo South connector pipes and reticulations 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1623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R32, 748, 439. 30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58578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ZA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WATER SERVICES – MIG FUND</a:t>
            </a:r>
            <a:endParaRPr lang="en-ZA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5501212"/>
              </p:ext>
            </p:extLst>
          </p:nvPr>
        </p:nvGraphicFramePr>
        <p:xfrm>
          <a:off x="457200" y="1219200"/>
          <a:ext cx="8229600" cy="426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28876">
                <a:tc>
                  <a:txBody>
                    <a:bodyPr/>
                    <a:lstStyle/>
                    <a:p>
                      <a:r>
                        <a:rPr lang="en-ZA" sz="2800" dirty="0"/>
                        <a:t>Project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800" dirty="0"/>
                        <a:t>Budget for 2021-2022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6618">
                <a:tc>
                  <a:txBody>
                    <a:bodyPr/>
                    <a:lstStyle/>
                    <a:p>
                      <a:pPr marL="9525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Lebalelo South: Phase 3 (Ga- Maroga and </a:t>
                      </a:r>
                      <a:r>
                        <a:rPr lang="en-ZA" sz="20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Motlolo</a:t>
                      </a:r>
                      <a:r>
                        <a:rPr lang="en-ZA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Bulk and Reticulation Infrastructure 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marR="31623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R63, 000, 000. 00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1706">
                <a:tc>
                  <a:txBody>
                    <a:bodyPr/>
                    <a:lstStyle/>
                    <a:p>
                      <a:pPr marL="9525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Mampuru Bulk Water Scheme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marR="31623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R57, 222, 987. 00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6430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4000" b="1" dirty="0"/>
              <a:t>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MUNICIPAL HEALTH SERVICES</a:t>
            </a:r>
            <a:endParaRPr lang="en-ZA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0766230"/>
              </p:ext>
            </p:extLst>
          </p:nvPr>
        </p:nvGraphicFramePr>
        <p:xfrm>
          <a:off x="457200" y="1219200"/>
          <a:ext cx="8229600" cy="43928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ZA" sz="2800" dirty="0"/>
                        <a:t>Project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800" dirty="0"/>
                        <a:t>Budget for 2021-2022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Environmental Pollution Prevention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R208,200.00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Water quality monitoring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R89,507.26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Food Safety control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R57,932.69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Waste Management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R208,200.00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Health Surveillance of premises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R20,820.00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Surveillance and prevention of communicable diseases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Communicable diseases outbreak control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R2,528,423.48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Vector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 43,661.62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88253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4000" b="1" dirty="0"/>
              <a:t>EMERGENCY SERVICES </a:t>
            </a:r>
            <a:endParaRPr lang="en-ZA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2665923"/>
              </p:ext>
            </p:extLst>
          </p:nvPr>
        </p:nvGraphicFramePr>
        <p:xfrm>
          <a:off x="457200" y="1219200"/>
          <a:ext cx="8229600" cy="44958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32719">
                <a:tc>
                  <a:txBody>
                    <a:bodyPr/>
                    <a:lstStyle/>
                    <a:p>
                      <a:r>
                        <a:rPr lang="en-ZA" sz="2800" dirty="0"/>
                        <a:t>Project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800" dirty="0"/>
                        <a:t>Budget for 2021-2022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76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Fire and Rescue Operations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R223 671,00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76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Emergency Management Services Training Academy 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76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Fire Prevention and Safety 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2465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4000" b="1" dirty="0"/>
              <a:t> DISASTER MANAGEMENT SERVICES </a:t>
            </a:r>
            <a:endParaRPr lang="en-ZA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2537443"/>
              </p:ext>
            </p:extLst>
          </p:nvPr>
        </p:nvGraphicFramePr>
        <p:xfrm>
          <a:off x="457200" y="1219200"/>
          <a:ext cx="8229600" cy="472440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2176">
                <a:tc>
                  <a:txBody>
                    <a:bodyPr/>
                    <a:lstStyle/>
                    <a:p>
                      <a:r>
                        <a:rPr lang="en-ZA" sz="2800" dirty="0"/>
                        <a:t>Project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800" dirty="0"/>
                        <a:t>Budget for 2021-2022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01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Disaster risk assessment</a:t>
                      </a: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R291 480, 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39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Disaster risk reduction 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01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Response and recovery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39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Disaster Management plan and framework review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39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Special operations on high density days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69051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SPATIAL RATIONALE</a:t>
            </a:r>
            <a:endParaRPr lang="en-ZA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0246956"/>
              </p:ext>
            </p:extLst>
          </p:nvPr>
        </p:nvGraphicFramePr>
        <p:xfrm>
          <a:off x="457200" y="1219200"/>
          <a:ext cx="8229600" cy="472439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9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8921">
                <a:tc>
                  <a:txBody>
                    <a:bodyPr/>
                    <a:lstStyle/>
                    <a:p>
                      <a:r>
                        <a:rPr lang="en-ZA" sz="2800" dirty="0"/>
                        <a:t>Project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800" dirty="0"/>
                        <a:t>Budget for 2021-2022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30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Joint District Municipal Planning Tribunal sittings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R500,000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30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Facilitate Land Acquisition for District Municipal Offices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R60,000 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46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Integrate Municipal Geographic Information System (GIS)- (Finance and Asset Management System)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 1 000 000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46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Spatial referencing of IDP and District Development Plan(DDP) Capital Projects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R50,000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7748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1. </a:t>
            </a:r>
            <a:r>
              <a:rPr lang="en-ZA" altLang="en-US" b="1" dirty="0">
                <a:solidFill>
                  <a:prstClr val="black"/>
                </a:solidFill>
                <a:cs typeface="Arial" charset="0"/>
              </a:rPr>
              <a:t>LEGISLATIVE BACKGROUND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914400" eaLnBrk="0" fontAlgn="base" hangingPunct="0">
              <a:spcAft>
                <a:spcPct val="0"/>
              </a:spcAft>
              <a:buNone/>
              <a:defRPr/>
            </a:pPr>
            <a:r>
              <a:rPr lang="en-ZA" altLang="en-US" sz="2400" dirty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Local Government: Municipal Systems Act, 2000 (Act 32 of 2000):</a:t>
            </a:r>
          </a:p>
          <a:p>
            <a:pPr lvl="0" defTabSz="914400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ZA" altLang="en-US" sz="2400" dirty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Section 34 requires that each municipality must annually review its Integrated Development Plan (IDP)</a:t>
            </a:r>
          </a:p>
          <a:p>
            <a:pPr lvl="0" defTabSz="914400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ZA" altLang="en-US" sz="2400" dirty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Section 29 (b) requires that local community be consulted on drafting of the IDP</a:t>
            </a:r>
          </a:p>
          <a:p>
            <a:pPr marL="0" lvl="0" indent="0" defTabSz="914400" eaLnBrk="0" fontAlgn="base" hangingPunct="0">
              <a:spcAft>
                <a:spcPct val="0"/>
              </a:spcAft>
              <a:buNone/>
              <a:defRPr/>
            </a:pPr>
            <a:r>
              <a:rPr lang="en-ZA" altLang="en-US" sz="2400" dirty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Local Government: Municipal Finance Management Act (MFMA) number 56 of 2003:</a:t>
            </a:r>
          </a:p>
          <a:p>
            <a:pPr lvl="0" defTabSz="914400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ZA" altLang="en-US" sz="2400" dirty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Section 23 (a) requires that the Council must consult the local community on the tabled draft budget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049416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200" b="1" dirty="0">
                <a:solidFill>
                  <a:prstClr val="black"/>
                </a:solidFill>
              </a:rPr>
              <a:t> </a:t>
            </a:r>
            <a:r>
              <a:rPr lang="en-U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ECONOMIC DEVELOPMENT (</a:t>
            </a:r>
            <a:r>
              <a:rPr lang="en-ZA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LED)</a:t>
            </a:r>
            <a:r>
              <a:rPr lang="en-ZA" altLang="en-U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ZA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0630502"/>
              </p:ext>
            </p:extLst>
          </p:nvPr>
        </p:nvGraphicFramePr>
        <p:xfrm>
          <a:off x="457200" y="1219200"/>
          <a:ext cx="8229600" cy="48724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9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2987">
                <a:tc>
                  <a:txBody>
                    <a:bodyPr/>
                    <a:lstStyle/>
                    <a:p>
                      <a:r>
                        <a:rPr lang="en-ZA" sz="2800" dirty="0"/>
                        <a:t>Project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800" dirty="0"/>
                        <a:t>Budget for 2021-2022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02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Facilitate development of SMMEs and Cooperatives development strategy</a:t>
                      </a:r>
                      <a:r>
                        <a:rPr lang="en-ZA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R400.000.00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02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Facilitate Enterprise and Supplier Development Programme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R250 000 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02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 to SMMEs and Co-operatives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R2,000,000.00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0283">
                <a:tc>
                  <a:txBody>
                    <a:bodyPr/>
                    <a:lstStyle/>
                    <a:p>
                      <a:pPr marL="0" marR="0"/>
                      <a:r>
                        <a:rPr lang="en-ZA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Facilitate development of Industrial Development Master Plan for the </a:t>
                      </a:r>
                      <a:r>
                        <a:rPr lang="en-ZA" sz="18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Special Economic Zone (SEZ) (PED)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R1 500 000 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02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Facilitate Small Scale Mining Seminars and Workshops 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R100 000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88258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200" b="1" dirty="0">
                <a:solidFill>
                  <a:prstClr val="black"/>
                </a:solidFill>
              </a:rPr>
              <a:t> </a:t>
            </a:r>
            <a:r>
              <a:rPr lang="en-U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ECONOMIC DEVELOPMENT (</a:t>
            </a:r>
            <a:r>
              <a:rPr lang="en-ZA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LED)</a:t>
            </a:r>
            <a:r>
              <a:rPr lang="en-ZA" altLang="en-U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ZA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5026240"/>
              </p:ext>
            </p:extLst>
          </p:nvPr>
        </p:nvGraphicFramePr>
        <p:xfrm>
          <a:off x="457200" y="1219200"/>
          <a:ext cx="8229600" cy="466220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9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ZA" sz="2800" dirty="0"/>
                        <a:t>Project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800" dirty="0"/>
                        <a:t>Budget for 2021-2022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1311">
                <a:tc>
                  <a:txBody>
                    <a:bodyPr/>
                    <a:lstStyle/>
                    <a:p>
                      <a:pPr marL="0" marR="0"/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Facilitate Economic Development Forums (Mining, Tourism, LED &amp; Agric.)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R90 000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087">
                <a:tc>
                  <a:txBody>
                    <a:bodyPr/>
                    <a:lstStyle/>
                    <a:p>
                      <a:pPr marL="0" marR="0" fontAlgn="base"/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Facilitate review of SDM Tourism Strategy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R500 000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979">
                <a:tc gridSpan="2">
                  <a:txBody>
                    <a:bodyPr/>
                    <a:lstStyle/>
                    <a:p>
                      <a:pPr marL="0" marR="0" algn="ctr" fontAlgn="base"/>
                      <a:r>
                        <a:rPr lang="en-ZA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EXTERNAL FUNDING PROJECTS 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95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8830" algn="l"/>
                        </a:tabLs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Facilitate replacement of </a:t>
                      </a:r>
                      <a:r>
                        <a:rPr lang="en-ZA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Malekana</a:t>
                      </a: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Steel Bridge (SDA)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R72 000 000 (Mining Companies)</a:t>
                      </a:r>
                      <a:r>
                        <a:rPr lang="en-ZA" sz="1800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Z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53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Facilitate farmers support through Farmers Production Support Unit (Agri Park) at </a:t>
                      </a:r>
                      <a:r>
                        <a:rPr lang="en-ZA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Vleeschboom</a:t>
                      </a: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(PED)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R7 454 980 (DRDLR /LDARD)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95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Implementation of EPWP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R8 180 000 (DPW)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78120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SEKHUKHUNE DEVELOPMENT AGENCY(SDA)</a:t>
            </a:r>
            <a:r>
              <a:rPr lang="en-ZA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ZA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3742712"/>
              </p:ext>
            </p:extLst>
          </p:nvPr>
        </p:nvGraphicFramePr>
        <p:xfrm>
          <a:off x="457200" y="1219200"/>
          <a:ext cx="8229600" cy="41910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49145">
                <a:tc>
                  <a:txBody>
                    <a:bodyPr/>
                    <a:lstStyle/>
                    <a:p>
                      <a:r>
                        <a:rPr lang="en-ZA" sz="2800" dirty="0"/>
                        <a:t>Project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800" dirty="0"/>
                        <a:t>Budget for 2021-2022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395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78510" algn="l"/>
                        </a:tabLst>
                        <a:defRPr/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Dry Sanitation Top Structure Supply 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78510" algn="l"/>
                        </a:tabLst>
                      </a:pPr>
                      <a:endParaRPr lang="en-Z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External Funding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39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78510" algn="l"/>
                        </a:tabLs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Facilitate replacement of </a:t>
                      </a:r>
                      <a:r>
                        <a:rPr lang="en-ZA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Malekana</a:t>
                      </a: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Steel Bridge (SDA)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Z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39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78510" algn="l"/>
                        </a:tabLst>
                      </a:pPr>
                      <a:r>
                        <a:rPr lang="en-ZA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Fundraising </a:t>
                      </a:r>
                      <a:endParaRPr lang="en-Z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Z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31300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200" b="1" dirty="0">
                <a:solidFill>
                  <a:prstClr val="black"/>
                </a:solidFill>
              </a:rPr>
              <a:t> 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SEKHUKHUNE DEVELOPMENT AGENCY(SDA)</a:t>
            </a:r>
            <a:r>
              <a:rPr lang="en-ZA" alt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ZA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4094389"/>
              </p:ext>
            </p:extLst>
          </p:nvPr>
        </p:nvGraphicFramePr>
        <p:xfrm>
          <a:off x="457200" y="1295401"/>
          <a:ext cx="8229600" cy="434340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9580">
                <a:tc>
                  <a:txBody>
                    <a:bodyPr/>
                    <a:lstStyle/>
                    <a:p>
                      <a:r>
                        <a:rPr lang="en-ZA" sz="2800" dirty="0"/>
                        <a:t>Project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800" dirty="0"/>
                        <a:t>Budget for 2021-2022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8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78510" algn="l"/>
                        </a:tabLs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Land Development of ERF 488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572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26110" algn="l"/>
                        </a:tabLs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 105 000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8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78510" algn="l"/>
                        </a:tabLs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Agri-</a:t>
                      </a:r>
                      <a:r>
                        <a:rPr lang="en-ZA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Sita</a:t>
                      </a: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Funding Application 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572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26110" algn="l"/>
                        </a:tabLs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 70 000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7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78510" algn="l"/>
                        </a:tabLs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Tourism &amp; Marketing </a:t>
                      </a:r>
                      <a:endParaRPr lang="en-Z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572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26110" algn="l"/>
                        </a:tabLs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 235 000</a:t>
                      </a:r>
                      <a:endParaRPr lang="en-Z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88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78510" algn="l"/>
                        </a:tabLs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SMME &amp; Cooperatives Fund </a:t>
                      </a:r>
                      <a:endParaRPr lang="en-Z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572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26110" algn="l"/>
                        </a:tabLs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 500 000</a:t>
                      </a:r>
                      <a:endParaRPr lang="en-Z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88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78510" algn="l"/>
                        </a:tabLs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Youth Business Development </a:t>
                      </a:r>
                      <a:endParaRPr lang="en-Z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572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26110" algn="l"/>
                        </a:tabLs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 30 000</a:t>
                      </a:r>
                      <a:endParaRPr lang="en-Z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88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78510" algn="l"/>
                        </a:tabLst>
                      </a:pPr>
                      <a:r>
                        <a:rPr lang="en-ZA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Agang</a:t>
                      </a: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Cotton Initiative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572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26110" algn="l"/>
                        </a:tabLs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R100 000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88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78510" algn="l"/>
                        </a:tabLs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SDA website </a:t>
                      </a:r>
                      <a:endParaRPr lang="en-Z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572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26110" algn="l"/>
                        </a:tabLst>
                      </a:pPr>
                      <a:r>
                        <a:rPr lang="en-ZA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 121 000</a:t>
                      </a:r>
                      <a:endParaRPr lang="en-Z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34413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ZA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 PROGRAMMES AND STAKEHOLDER RELATIONS</a:t>
            </a:r>
            <a:endParaRPr lang="en-ZA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553546"/>
              </p:ext>
            </p:extLst>
          </p:nvPr>
        </p:nvGraphicFramePr>
        <p:xfrm>
          <a:off x="457200" y="1219200"/>
          <a:ext cx="8229600" cy="472440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2013">
                <a:tc>
                  <a:txBody>
                    <a:bodyPr/>
                    <a:lstStyle/>
                    <a:p>
                      <a:r>
                        <a:rPr lang="en-ZA" sz="2800" dirty="0"/>
                        <a:t>Project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800" dirty="0"/>
                        <a:t>Budget for 2021-2022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1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Executive Support and Traditional Leadership Affairs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R100 000,00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8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Special Mayoral  Strategic Events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R300 000,00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91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Strengthening of Moral Regeneration Movement Committee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R50 000,00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8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Call Centre Revamping &amp; Maintenance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R600 000,00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8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Batho Pele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R100 000,00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8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SODA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R450 000,00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88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Aged care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R100 000,00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67735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ZA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 PROGRAMMES AND STAKEHOLDER RELATIONS</a:t>
            </a:r>
            <a:endParaRPr lang="en-ZA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4571439"/>
              </p:ext>
            </p:extLst>
          </p:nvPr>
        </p:nvGraphicFramePr>
        <p:xfrm>
          <a:off x="457200" y="1219200"/>
          <a:ext cx="8229600" cy="497795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72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ZA" sz="2800" dirty="0"/>
                        <a:t>Project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800" dirty="0"/>
                        <a:t>Budget for 2021-2022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Children’s Care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R100 000,00</a:t>
                      </a:r>
                      <a:endParaRPr lang="en-Z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Woman Development Initiative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R300 000,00</a:t>
                      </a:r>
                      <a:endParaRPr lang="en-Z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People with disability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R100 000,00</a:t>
                      </a:r>
                      <a:endParaRPr lang="en-Z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Cultural Heritage Celebrations  and Language Promotions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R350 000,00</a:t>
                      </a:r>
                      <a:endParaRPr lang="en-Z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Coordination of health calendar days activities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R150 000,00</a:t>
                      </a:r>
                      <a:endParaRPr lang="en-Z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Coordination of District AIDS Council activities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R100 000,00</a:t>
                      </a:r>
                      <a:endParaRPr lang="en-Z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Youth Opportunities Expo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R900 000 00</a:t>
                      </a:r>
                      <a:endParaRPr lang="en-Z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Facilitation of Mayor’s Forum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R100 000 00</a:t>
                      </a:r>
                      <a:endParaRPr lang="en-Z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Facilitation of Mayoral Sports activities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R500 000,00</a:t>
                      </a:r>
                      <a:endParaRPr lang="en-Z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44896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ZA" sz="4000" b="1" dirty="0">
                <a:latin typeface="Arial" panose="020B0604020202020204" pitchFamily="34" charset="0"/>
                <a:cs typeface="Arial" panose="020B0604020202020204" pitchFamily="34" charset="0"/>
              </a:rPr>
              <a:t>BURSARIES</a:t>
            </a:r>
            <a:endParaRPr lang="en-ZA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0765685"/>
              </p:ext>
            </p:extLst>
          </p:nvPr>
        </p:nvGraphicFramePr>
        <p:xfrm>
          <a:off x="457200" y="1219200"/>
          <a:ext cx="8229600" cy="4114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88332">
                <a:tc>
                  <a:txBody>
                    <a:bodyPr/>
                    <a:lstStyle/>
                    <a:p>
                      <a:r>
                        <a:rPr lang="en-ZA" sz="2800" dirty="0"/>
                        <a:t>Project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800" dirty="0"/>
                        <a:t>Budget for 2021-2022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32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Internal Bursaries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R670 000.00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32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External Bursaries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572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R664 000.00</a:t>
                      </a:r>
                      <a:endParaRPr lang="en-ZA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1156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</a:t>
            </a:r>
            <a:r>
              <a:rPr lang="en-ZA" altLang="en-U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ORGANISATIONAL STRUCTURE AND INSTITUTIONAL CAPACITY</a:t>
            </a: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199"/>
          </a:xfrm>
        </p:spPr>
        <p:txBody>
          <a:bodyPr/>
          <a:lstStyle/>
          <a:p>
            <a:pPr lvl="0" algn="just" fontAlgn="base" hangingPunct="0"/>
            <a:r>
              <a:rPr lang="en-ZA" dirty="0"/>
              <a:t>The SDM comprises of five departments: Planning &amp; Economic Development; Infrastructure &amp; Water Services; Budget &amp; Treasury Office; Corporate Services and Community Services. The departments are headed by Directors.</a:t>
            </a:r>
          </a:p>
          <a:p>
            <a:pPr lvl="0" algn="just" fontAlgn="base" hangingPunct="0"/>
            <a:r>
              <a:rPr lang="en-ZA" dirty="0"/>
              <a:t>There are 817 employees on the municipal payroll (as at 31 March 2021).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286001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ZA" altLang="en-U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ORGANISATIONAL STRUCTURE AND INSTITUTIONAL CAPACITY (Continued)</a:t>
            </a:r>
            <a:endParaRPr lang="en-Z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lvl="0" indent="0" defTabSz="914400" eaLnBrk="0" fontAlgn="base" hangingPunct="0">
              <a:spcAft>
                <a:spcPct val="0"/>
              </a:spcAft>
              <a:buNone/>
              <a:defRPr/>
            </a:pPr>
            <a:r>
              <a:rPr lang="en-US" alt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Strengths </a:t>
            </a:r>
          </a:p>
          <a:p>
            <a:pPr lvl="0" defTabSz="91440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Good relationship with organized labour</a:t>
            </a:r>
          </a:p>
          <a:p>
            <a:pPr lvl="0" defTabSz="91440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Existing political support </a:t>
            </a:r>
          </a:p>
          <a:p>
            <a:pPr lvl="0" defTabSz="91440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ZA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Sound management and control systems in place</a:t>
            </a:r>
            <a:endParaRPr lang="en-US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defTabSz="914400" eaLnBrk="0" fontAlgn="base" hangingPunct="0">
              <a:spcAft>
                <a:spcPct val="0"/>
              </a:spcAft>
              <a:buNone/>
              <a:defRPr/>
            </a:pPr>
            <a:r>
              <a:rPr lang="en-US" alt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Weaknesses </a:t>
            </a:r>
          </a:p>
          <a:p>
            <a:pPr lvl="0" defTabSz="91440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ZA" altLang="en-U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 division lacks adequate capacity (vacant positions)</a:t>
            </a:r>
          </a:p>
          <a:p>
            <a:pPr lvl="0" defTabSz="91440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ZA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municipality lacks capacity in professional engineers and professional technologists (scarce skills)</a:t>
            </a:r>
            <a:endParaRPr lang="en-ZA" altLang="en-US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ZA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Inadequate process control capacity to deal with water and wastewater, issues of blue &amp; green drop coordination.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447321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alt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DRAFT BUDGET 2021/2022</a:t>
            </a:r>
            <a:br>
              <a:rPr lang="en-ZA" alt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64025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4000" b="1" dirty="0"/>
              <a:t>2. </a:t>
            </a:r>
            <a:r>
              <a:rPr lang="en-ZA" altLang="en-US" sz="4000" b="1" dirty="0">
                <a:solidFill>
                  <a:prstClr val="black"/>
                </a:solidFill>
                <a:cs typeface="Arial" charset="0"/>
              </a:rPr>
              <a:t>IDP/BUDGET PROCESS(ROADMAP)</a:t>
            </a: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lvl="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ZA" sz="22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IDP/Budget Framework and Process Plan for 2020-2021 was adopted by Council in</a:t>
            </a:r>
            <a:r>
              <a:rPr lang="en-ZA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August 2020. </a:t>
            </a:r>
          </a:p>
          <a:p>
            <a:pPr lvl="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ZA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 Phase was done during the second quarter of 2020-2021 financial year.</a:t>
            </a:r>
          </a:p>
          <a:p>
            <a:pPr lvl="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ZA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 Planning Session was held from </a:t>
            </a:r>
            <a:r>
              <a:rPr lang="en-ZA" sz="2200" dirty="0">
                <a:latin typeface="Arial" panose="020B0604020202020204" pitchFamily="34" charset="0"/>
                <a:cs typeface="Arial" panose="020B0604020202020204" pitchFamily="34" charset="0"/>
              </a:rPr>
              <a:t>02-03 March 2021.</a:t>
            </a:r>
          </a:p>
          <a:p>
            <a:pPr lvl="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ZA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Strategy Phase and Project Phase were concluded in March 2020.</a:t>
            </a:r>
            <a:endParaRPr lang="en-ZA" altLang="en-US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91440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ZA" altLang="en-U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Draft IDP/Budget for 2021/2022 was noted in a Council sitting dated 30 March 2021. </a:t>
            </a:r>
          </a:p>
          <a:p>
            <a:pPr lvl="0" algn="just" defTabSz="91440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ZA" altLang="en-U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Draft IDP and Budget are currently undergoing public  consultations. </a:t>
            </a:r>
          </a:p>
          <a:p>
            <a:pPr lvl="0" algn="just" defTabSz="91440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ZA" altLang="en-U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IDP and Budget for 2021 – 2022 will be adopted by Council at the end of May 2021.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319630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ZA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UNDERLYING BUDGET PRINCIPLES FOR 2021/2022</a:t>
            </a:r>
            <a:br>
              <a:rPr lang="en-ZA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altLang="en-US" sz="2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/>
              <a:t> </a:t>
            </a:r>
            <a:endParaRPr lang="en-US" sz="2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181600"/>
          </a:xfrm>
        </p:spPr>
        <p:txBody>
          <a:bodyPr/>
          <a:lstStyle/>
          <a:p>
            <a:pPr algn="just"/>
            <a:r>
              <a:rPr lang="en-Z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eliminate budget deficit and ensure that the budget is cash backed </a:t>
            </a:r>
          </a:p>
          <a:p>
            <a:pPr algn="just"/>
            <a:r>
              <a:rPr lang="en-Z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Prioritise key services for provision of water and sanitation as well as funding contractual obligations</a:t>
            </a:r>
          </a:p>
          <a:p>
            <a:pPr algn="just"/>
            <a:r>
              <a:rPr lang="en-Z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Only critical posts to be filled in order to manage and stabilise personnel costs and keep the costs  41% to total operating expenditure</a:t>
            </a:r>
          </a:p>
          <a:p>
            <a:pPr algn="just"/>
            <a:r>
              <a:rPr lang="en-Z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Implement cost reflective tariffs in order to reduce reliance on government subsidies and grants</a:t>
            </a:r>
          </a:p>
          <a:p>
            <a:pPr algn="just"/>
            <a:r>
              <a:rPr lang="en-Z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Take into account national imperatives such as </a:t>
            </a:r>
            <a:r>
              <a:rPr lang="en-ZA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mSCOA</a:t>
            </a:r>
            <a:r>
              <a:rPr lang="en-Z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budgeting for asset maintenance and refurbishment </a:t>
            </a:r>
          </a:p>
          <a:p>
            <a:pPr algn="just"/>
            <a:r>
              <a:rPr lang="en-Z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Reduce spending on non priority spending including overtime, travelling costs, security and fleet management</a:t>
            </a:r>
          </a:p>
          <a:p>
            <a:pPr algn="just"/>
            <a:endParaRPr lang="en-ZA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defTabSz="685800" fontAlgn="base">
              <a:spcBef>
                <a:spcPct val="0"/>
              </a:spcBef>
              <a:spcAft>
                <a:spcPct val="0"/>
              </a:spcAft>
              <a:buNone/>
            </a:pPr>
            <a:endParaRPr lang="en-ZA" altLang="en-US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8621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ZA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MUNICIPAL REVENUE </a:t>
            </a: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572000"/>
          </a:xfrm>
        </p:spPr>
        <p:txBody>
          <a:bodyPr/>
          <a:lstStyle/>
          <a:p>
            <a:pPr lvl="0" algn="just" eaLnBrk="0" fontAlgn="base" hangingPunct="0"/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Operating revenue decreases from 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R1.189b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R1.110b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in the 2021/22 financial year and increases to 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R1.192 billion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in the 2023/24 financial year. </a:t>
            </a:r>
          </a:p>
          <a:p>
            <a:pPr lvl="0" algn="just"/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The decrease from the adjusted budget is due to the once off special covid19 equitable shares received in 2020/21 of R105m, to assist the municipality </a:t>
            </a:r>
          </a:p>
          <a:p>
            <a:pPr lvl="0" algn="just"/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The tariffs are increased by 10 % in an endeavour to have a cost reflective tariff compared to the decrease of 8% in the 2020/21.</a:t>
            </a:r>
          </a:p>
          <a:p>
            <a:pPr lvl="0" algn="just" eaLnBrk="0" fontAlgn="base" hangingPunct="0"/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Capital revenue decreases from 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R505.8m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R473.1m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in the 2021/22 financial year and increases to 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R566.4m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in 2023/24 financial year.</a:t>
            </a:r>
          </a:p>
          <a:p>
            <a:pPr algn="just">
              <a:defRPr/>
            </a:pP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517860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ZA" altLang="en-U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REVENUE BUDGET 2021/2022</a:t>
            </a:r>
            <a:endParaRPr lang="en-ZA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44958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5228">
                <a:tc>
                  <a:txBody>
                    <a:bodyPr/>
                    <a:lstStyle/>
                    <a:p>
                      <a:r>
                        <a:rPr lang="en-ZA" sz="2800" dirty="0"/>
                        <a:t>Description</a:t>
                      </a:r>
                      <a:endParaRPr lang="en-ZA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7" marR="91437" marT="45721" marB="45721"/>
                </a:tc>
                <a:tc>
                  <a:txBody>
                    <a:bodyPr/>
                    <a:lstStyle/>
                    <a:p>
                      <a:r>
                        <a:rPr lang="en-ZA" sz="2800" dirty="0"/>
                        <a:t>Allocation</a:t>
                      </a:r>
                      <a:endParaRPr lang="en-ZA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7" marR="91437" marT="45721" marB="4572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6656">
                <a:tc>
                  <a:txBody>
                    <a:bodyPr/>
                    <a:lstStyle/>
                    <a:p>
                      <a:pPr algn="l" fontAlgn="b"/>
                      <a:r>
                        <a:rPr lang="en-ZA" sz="2800" u="none" strike="noStrike" dirty="0">
                          <a:effectLst/>
                        </a:rPr>
                        <a:t>Total Operating Revenue</a:t>
                      </a:r>
                      <a:endParaRPr lang="en-ZA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1 110 737 874.84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656">
                <a:tc>
                  <a:txBody>
                    <a:bodyPr/>
                    <a:lstStyle/>
                    <a:p>
                      <a:pPr algn="l" fontAlgn="b"/>
                      <a:r>
                        <a:rPr lang="en-ZA" sz="2800" u="none" strike="noStrike" dirty="0">
                          <a:effectLst/>
                        </a:rPr>
                        <a:t>Total Capital Revenue</a:t>
                      </a:r>
                      <a:endParaRPr lang="en-ZA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R    473 097 002.00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3311">
                <a:tc>
                  <a:txBody>
                    <a:bodyPr/>
                    <a:lstStyle/>
                    <a:p>
                      <a:pPr algn="l" fontAlgn="b"/>
                      <a:r>
                        <a:rPr lang="en-ZA" sz="2800" u="none" strike="noStrike" dirty="0">
                          <a:effectLst/>
                        </a:rPr>
                        <a:t>TOTAL  REVENUE BUDGET</a:t>
                      </a:r>
                      <a:endParaRPr lang="en-ZA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1 583 834 876.84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8838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ZA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CAPITAL EXPENDITURE </a:t>
            </a:r>
            <a:endParaRPr lang="en-ZA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lvl="0" algn="just" eaLnBrk="0" fontAlgn="base" hangingPunct="0"/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The total capital expenditure funded from conditional grants decreased from 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R505.6m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R473.1m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in the 2021/22 due to increased funding allocation from WSIG conditional grant and MIG. Funding for capital grants increases to 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R566.4m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in the 2023/24 financial year due to increase in MIG funding.</a:t>
            </a:r>
          </a:p>
          <a:p>
            <a:pPr lvl="0" algn="just" eaLnBrk="0" fontAlgn="base" hangingPunct="0"/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ZA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WS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IG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is allocated 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R50m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compared to 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R53.4m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in the previous year.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eaLnBrk="0" fontAlgn="base" hangingPunct="0"/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 MIG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is allocated 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R413.6m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for capital projects in the 2021/22 financial year and other funds have been budgeted for MIG overheads and VIP sanitation.</a:t>
            </a:r>
          </a:p>
          <a:p>
            <a:pPr lvl="0" algn="just" eaLnBrk="0" fontAlgn="base" hangingPunct="0"/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RRAMS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is allocated 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R2.4m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in the 2021/22 and it increases to 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R2.7m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in the 2023/24 financial year.</a:t>
            </a:r>
          </a:p>
          <a:p>
            <a:pPr algn="just"/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34267668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ZA" altLang="en-U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CAPITAL EXPENDITURE 2021/2022 </a:t>
            </a:r>
            <a:endParaRPr lang="en-ZA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1835165"/>
              </p:ext>
            </p:extLst>
          </p:nvPr>
        </p:nvGraphicFramePr>
        <p:xfrm>
          <a:off x="457200" y="1219200"/>
          <a:ext cx="8229600" cy="432088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4161">
                <a:tc>
                  <a:txBody>
                    <a:bodyPr/>
                    <a:lstStyle/>
                    <a:p>
                      <a:r>
                        <a:rPr lang="en-Z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  <a:endParaRPr lang="en-ZA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Z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Allocation</a:t>
                      </a:r>
                      <a:r>
                        <a:rPr lang="en-ZA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ZA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Z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 Percentage </a:t>
                      </a:r>
                      <a:endParaRPr lang="en-ZA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142">
                <a:tc>
                  <a:txBody>
                    <a:bodyPr/>
                    <a:lstStyle/>
                    <a:p>
                      <a:pPr algn="l" fontAlgn="b"/>
                      <a:r>
                        <a:rPr lang="en-ZA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MIG</a:t>
                      </a:r>
                      <a:endParaRPr lang="en-ZA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R413</a:t>
                      </a:r>
                      <a:r>
                        <a:rPr lang="en-ZA" sz="24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560 002.00</a:t>
                      </a:r>
                      <a:endParaRPr lang="en-ZA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142">
                <a:tc>
                  <a:txBody>
                    <a:bodyPr/>
                    <a:lstStyle/>
                    <a:p>
                      <a:pPr algn="l" fontAlgn="b"/>
                      <a:r>
                        <a:rPr lang="en-ZA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RRAMS</a:t>
                      </a:r>
                      <a:endParaRPr lang="en-ZA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R2 437 000.00</a:t>
                      </a:r>
                      <a:endParaRPr lang="en-ZA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8142">
                <a:tc>
                  <a:txBody>
                    <a:bodyPr/>
                    <a:lstStyle/>
                    <a:p>
                      <a:pPr algn="l" fontAlgn="b"/>
                      <a:r>
                        <a:rPr lang="en-ZA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WSIG</a:t>
                      </a:r>
                      <a:endParaRPr lang="en-ZA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R50 000 000.00 </a:t>
                      </a:r>
                      <a:endParaRPr lang="en-ZA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2636">
                <a:tc>
                  <a:txBody>
                    <a:bodyPr/>
                    <a:lstStyle/>
                    <a:p>
                      <a:pPr algn="l" fontAlgn="b"/>
                      <a:r>
                        <a:rPr lang="en-ZA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Sub</a:t>
                      </a:r>
                      <a:r>
                        <a:rPr lang="en-ZA" sz="24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total – Treasury funded</a:t>
                      </a:r>
                      <a:endParaRPr lang="en-ZA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R465 997 002.00</a:t>
                      </a:r>
                      <a:endParaRPr lang="en-ZA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8142">
                <a:tc>
                  <a:txBody>
                    <a:bodyPr/>
                    <a:lstStyle/>
                    <a:p>
                      <a:pPr algn="l" fontAlgn="b"/>
                      <a:r>
                        <a:rPr lang="en-ZA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OWN FUNDED </a:t>
                      </a:r>
                      <a:endParaRPr lang="en-ZA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7 100</a:t>
                      </a:r>
                      <a:r>
                        <a:rPr lang="en-ZA" sz="24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000.00</a:t>
                      </a:r>
                      <a:endParaRPr lang="en-ZA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9235">
                <a:tc>
                  <a:txBody>
                    <a:bodyPr/>
                    <a:lstStyle/>
                    <a:p>
                      <a:pPr algn="l" fontAlgn="b"/>
                      <a:endParaRPr lang="en-ZA" sz="2400" b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r>
                        <a:rPr lang="en-ZA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CAPEX</a:t>
                      </a:r>
                      <a:endParaRPr lang="en-ZA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R473 097 002.00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100%</a:t>
                      </a:r>
                      <a:endParaRPr lang="en-ZA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92611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194572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ZA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OPERATING EXPENDITURE </a:t>
            </a: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3429000"/>
          </a:xfrm>
        </p:spPr>
        <p:txBody>
          <a:bodyPr/>
          <a:lstStyle/>
          <a:p>
            <a:pPr algn="just">
              <a:lnSpc>
                <a:spcPct val="150000"/>
              </a:lnSpc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departmental allocations on operating expenditure amounted to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R1.103b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the 2021/22 and increases to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R1.192b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the 2023/24 financial year. 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08215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ZA" altLang="en-U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DEFICIT</a:t>
            </a:r>
            <a:r>
              <a:rPr lang="en-ZA" altLang="en-US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229600" cy="518160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municipality has budgeted for a surplus of R215k in the 2021/22 financial year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and increases to an operating surplus of 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R364k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in 2023/24 in financial year.</a:t>
            </a:r>
          </a:p>
          <a:p>
            <a:pPr lvl="0"/>
            <a:endParaRPr lang="en-ZA" sz="2400" dirty="0"/>
          </a:p>
          <a:p>
            <a:pPr marL="0" indent="0" algn="just">
              <a:buNone/>
              <a:defRPr/>
            </a:pP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9492591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ZA" alt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DEPARTMENTAL BUDGET ALLOCATIONS 2021/2022 </a:t>
            </a:r>
            <a:endParaRPr lang="en-ZA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8117944"/>
              </p:ext>
            </p:extLst>
          </p:nvPr>
        </p:nvGraphicFramePr>
        <p:xfrm>
          <a:off x="457200" y="990601"/>
          <a:ext cx="8229600" cy="5430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807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Department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Allocation Amount - R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Allocation</a:t>
                      </a:r>
                      <a:endParaRPr lang="en-ZA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806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Executive Council - Speaker's office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42 272 943.81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871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Executive Mayor's office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38 753 120.38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871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Municipal Manager's office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73 779 906.36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871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and Treasury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198 210 786.72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7806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Infrastructure and Water Services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533 024 592.90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7806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Planning and Econ Development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16 635 057.72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1871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Community services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70 987 803.37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7806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Sekhukhune Development Agency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4 537 800.00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1871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Corporate Services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125 221 290.01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1871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1 103 423 301.27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637685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ZA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EMPLOYEES RELATED COSTS 2021/2022 </a:t>
            </a:r>
            <a:endParaRPr lang="en-ZA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740830"/>
              </p:ext>
            </p:extLst>
          </p:nvPr>
        </p:nvGraphicFramePr>
        <p:xfrm>
          <a:off x="457200" y="838197"/>
          <a:ext cx="8229600" cy="569214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7443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Department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Amount - R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Allocation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1497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Executive Council - Speaker's office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16 485 020.94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443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Executive Mayor's office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30 018 969.38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1497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Municipal Manager's office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19 835 197.21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443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and Treasury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45 187 508.59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1497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Infrastructure and Water Services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209 296 762.30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1497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Planning and Econ Development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9 925 057.72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7443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Community services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67 119 118.41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443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Corporate Services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37 931 896.77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7443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Totals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437 799 531.32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61497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of operating expenditure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456234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ZA" altLang="en-U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TO TARIFFS FOR 2021/2022 </a:t>
            </a: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953001"/>
          </a:xfrm>
        </p:spPr>
        <p:txBody>
          <a:bodyPr/>
          <a:lstStyle/>
          <a:p>
            <a:pPr algn="just">
              <a:defRPr/>
            </a:pPr>
            <a:r>
              <a:rPr lang="en-ZA" altLang="en-US" sz="2400" dirty="0">
                <a:latin typeface="Arial" pitchFamily="34" charset="0"/>
                <a:cs typeface="Arial" pitchFamily="34" charset="0"/>
              </a:rPr>
              <a:t>Sekhukhune District Municipality uses block or stepping tariff approach which categorizes the tariffs for services , the more customer use  the more the tariff </a:t>
            </a:r>
          </a:p>
          <a:p>
            <a:pPr algn="just">
              <a:defRPr/>
            </a:pPr>
            <a:r>
              <a:rPr lang="en-ZA" altLang="en-US" sz="2400" dirty="0">
                <a:latin typeface="Arial" pitchFamily="34" charset="0"/>
                <a:cs typeface="Arial" pitchFamily="34" charset="0"/>
              </a:rPr>
              <a:t>Customers in all local municipalities are currently billed  the same tariff since the alignment in 2016/17.</a:t>
            </a:r>
          </a:p>
          <a:p>
            <a:pPr algn="just">
              <a:defRPr/>
            </a:pPr>
            <a:r>
              <a:rPr lang="en-ZA" altLang="en-US" sz="2400" dirty="0">
                <a:latin typeface="Arial" pitchFamily="34" charset="0"/>
                <a:cs typeface="Arial" pitchFamily="34" charset="0"/>
              </a:rPr>
              <a:t>For Indigent households it is proposed that the first 6 kilolitres (6000 litres) be free and any consumption in excess of more than 6kl, it be paid for.</a:t>
            </a:r>
          </a:p>
          <a:p>
            <a:pPr algn="just">
              <a:defRPr/>
            </a:pPr>
            <a:r>
              <a:rPr lang="en-ZA" altLang="en-US" sz="2400" dirty="0">
                <a:latin typeface="Arial" pitchFamily="34" charset="0"/>
                <a:cs typeface="Arial" pitchFamily="34" charset="0"/>
              </a:rPr>
              <a:t>During 2020/2021 municipality decreased its tariffs by 8%, which Provincial Treasury recommended that it should have been in increase to ensure that tariffs are cost reflective. </a:t>
            </a:r>
          </a:p>
          <a:p>
            <a:pPr marL="0" indent="0" algn="just">
              <a:buNone/>
              <a:defRPr/>
            </a:pP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91151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ZA" altLang="en-US" b="1" dirty="0">
                <a:cs typeface="Arial" panose="020B0604020202020204" pitchFamily="34" charset="0"/>
              </a:rPr>
              <a:t>3. POWERS AND FUNCTIONS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5720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Water And Sanitation 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Fire-fighting Services 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Municipal Health Services 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Local Tourism 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Municipal Planning 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Municipal Abattoirs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Regional Landfill Sites 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Municipal Public Transport 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Municipal Airports Except for Ephraim Mogale and Elias Motsoaledi </a:t>
            </a:r>
          </a:p>
        </p:txBody>
      </p:sp>
    </p:spTree>
    <p:extLst>
      <p:ext uri="{BB962C8B-B14F-4D97-AF65-F5344CB8AC3E}">
        <p14:creationId xmlns:p14="http://schemas.microsoft.com/office/powerpoint/2010/main" val="357833713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ZA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TARIFFS FOR 2021/2022</a:t>
            </a:r>
            <a:r>
              <a:rPr lang="en-ZA" altLang="en-US" sz="4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572000"/>
          </a:xfrm>
        </p:spPr>
        <p:txBody>
          <a:bodyPr/>
          <a:lstStyle/>
          <a:p>
            <a:pPr algn="just"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2021/2022 municipal services	tariffs are to be increased by 10% for municipal services and other revenue sources tariffs are also to be increased by 10% , moving towards cost reflective as recommended by Treasury </a:t>
            </a:r>
          </a:p>
          <a:p>
            <a:pPr marL="0" indent="0" algn="just">
              <a:buNone/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New Tariff  for Waste Water used by farmers is proposed at half the normal services tariffs.</a:t>
            </a: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04002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ZA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TARIFFS FOR 2021/2022 (continued) </a:t>
            </a:r>
            <a:endParaRPr lang="en-ZA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7163516"/>
              </p:ext>
            </p:extLst>
          </p:nvPr>
        </p:nvGraphicFramePr>
        <p:xfrm>
          <a:off x="457200" y="1219200"/>
          <a:ext cx="8229600" cy="441933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93" marB="45693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93" marB="45693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2021/2022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93" marB="4569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Residential (basic</a:t>
                      </a:r>
                      <a:r>
                        <a:rPr lang="en-US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charge)</a:t>
                      </a:r>
                    </a:p>
                  </a:txBody>
                  <a:tcPr marT="45693" marB="45693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 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93" marB="45693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R52,07</a:t>
                      </a:r>
                    </a:p>
                  </a:txBody>
                  <a:tcPr marT="45693" marB="4569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 (basic charge)</a:t>
                      </a:r>
                    </a:p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Government</a:t>
                      </a:r>
                      <a:r>
                        <a:rPr lang="en-US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(BC)</a:t>
                      </a:r>
                    </a:p>
                    <a:p>
                      <a:r>
                        <a:rPr lang="en-US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Malls (Basic charge)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93" marB="45693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</a:t>
                      </a:r>
                    </a:p>
                    <a:p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</a:t>
                      </a:r>
                    </a:p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93" marB="45693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R154,05</a:t>
                      </a:r>
                    </a:p>
                    <a:p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R610,42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R976,68</a:t>
                      </a:r>
                    </a:p>
                    <a:p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93" marB="4569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Residential per kl</a:t>
                      </a:r>
                    </a:p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&lt;6KL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93" marB="45693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93" marB="45693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R15,66</a:t>
                      </a:r>
                    </a:p>
                    <a:p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93" marB="4569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 per kl  &lt;6Kl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Farmers per kl &lt;6kl</a:t>
                      </a:r>
                    </a:p>
                  </a:txBody>
                  <a:tcPr marT="45693" marB="45693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 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Waste Water</a:t>
                      </a:r>
                    </a:p>
                    <a:p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93" marB="45693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R20,48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R26,03</a:t>
                      </a:r>
                    </a:p>
                  </a:txBody>
                  <a:tcPr marT="45693" marB="4569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775480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ZA" altLang="en-US" sz="4000" b="1" dirty="0">
                <a:cs typeface="Arial" panose="020B0604020202020204" pitchFamily="34" charset="0"/>
              </a:rPr>
              <a:t>CONCLUSION</a:t>
            </a: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572000"/>
          </a:xfrm>
        </p:spPr>
        <p:txBody>
          <a:bodyPr/>
          <a:lstStyle/>
          <a:p>
            <a:pPr lvl="0"/>
            <a:r>
              <a:rPr lang="en-ZA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Draft IDP/Budget is on SDM website at </a:t>
            </a:r>
            <a:r>
              <a:rPr lang="en-US" sz="24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http://www.sekhukhunedistrict.gov.za</a:t>
            </a:r>
            <a:endParaRPr lang="en-US" sz="2400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en-ZA" alt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ZA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Comments can be forwarded to Department of Planning and Economic Development at telephone (013) 262 7684 (Rebotile)  or 013-262 7414 (Zanele),  Email to: </a:t>
            </a:r>
            <a:r>
              <a:rPr lang="en-ZA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makgatir@sekhukhune.gov.za</a:t>
            </a:r>
            <a:r>
              <a:rPr lang="en-ZA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ZA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mkhwanaziz@sekhukhune.gov.za</a:t>
            </a:r>
            <a:r>
              <a:rPr lang="en-ZA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lvl="0" indent="0">
              <a:buNone/>
            </a:pPr>
            <a:endParaRPr lang="en-ZA" alt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closing date for all comments is </a:t>
            </a:r>
            <a:r>
              <a:rPr lang="en-ZA" altLang="en-US" sz="2400" b="1" dirty="0"/>
              <a:t>27</a:t>
            </a:r>
            <a:r>
              <a:rPr lang="en-ZA" sz="2400" b="1" dirty="0"/>
              <a:t> April 2021</a:t>
            </a:r>
            <a:endParaRPr lang="en-ZA" alt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2974483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ZA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Glossary</a:t>
            </a: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800601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Z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BWS: Bulk Water Services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Z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M&amp;E: Mechanical and Electrical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Z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PS: Pump Station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Z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RES: Reservoir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Z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RWS: Regional Water Services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Z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VIP: Ventilated Improved Pit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Z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VIDP: Ventilated Improved Double Pit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Z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WDM: Water Demand Management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Z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WTW: Water Treatment Works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Z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DDP: District Development Plan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Z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IDP: Integrated Development Plan </a:t>
            </a:r>
          </a:p>
          <a:p>
            <a:pPr marL="0" indent="0" algn="just">
              <a:buNone/>
              <a:defRPr/>
            </a:pP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5554845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2133599"/>
          </a:xfrm>
        </p:spPr>
        <p:txBody>
          <a:bodyPr/>
          <a:lstStyle/>
          <a:p>
            <a:r>
              <a:rPr lang="en-ZA" dirty="0">
                <a:latin typeface="Arial Black" panose="020B0A04020102020204" pitchFamily="34" charset="0"/>
              </a:rPr>
              <a:t>Thank you </a:t>
            </a:r>
            <a:br>
              <a:rPr lang="en-ZA" dirty="0">
                <a:latin typeface="Arial Black" panose="020B0A04020102020204" pitchFamily="34" charset="0"/>
              </a:rPr>
            </a:br>
            <a:br>
              <a:rPr lang="en-ZA" dirty="0">
                <a:latin typeface="Arial Black" panose="020B0A04020102020204" pitchFamily="34" charset="0"/>
              </a:rPr>
            </a:br>
            <a:r>
              <a:rPr lang="en-ZA" dirty="0" err="1">
                <a:latin typeface="Arial Black" panose="020B0A04020102020204" pitchFamily="34" charset="0"/>
              </a:rPr>
              <a:t>Ke</a:t>
            </a:r>
            <a:r>
              <a:rPr lang="en-ZA" dirty="0">
                <a:latin typeface="Arial Black" panose="020B0A04020102020204" pitchFamily="34" charset="0"/>
              </a:rPr>
              <a:t> A </a:t>
            </a:r>
            <a:r>
              <a:rPr lang="en-ZA" dirty="0" err="1">
                <a:latin typeface="Arial Black" panose="020B0A04020102020204" pitchFamily="34" charset="0"/>
              </a:rPr>
              <a:t>Leboga</a:t>
            </a:r>
            <a:r>
              <a:rPr lang="en-ZA" dirty="0"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97527"/>
      </p:ext>
    </p:extLst>
  </p:cSld>
  <p:clrMapOvr>
    <a:masterClrMapping/>
  </p:clrMapOvr>
  <p:transition spd="slow"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ZA" altLang="en-US" sz="4000" b="1" dirty="0">
                <a:cs typeface="Arial" charset="0"/>
              </a:rPr>
              <a:t>4. VISION AND MISSION STATEMENTS</a:t>
            </a:r>
            <a:r>
              <a:rPr lang="en-US" sz="4000" b="1" dirty="0"/>
              <a:t> </a:t>
            </a: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24399"/>
          </a:xfrm>
        </p:spPr>
        <p:txBody>
          <a:bodyPr/>
          <a:lstStyle/>
          <a:p>
            <a:pPr marL="0" lvl="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VISION</a:t>
            </a:r>
          </a:p>
          <a:p>
            <a:pPr marL="0" lvl="0" indent="0">
              <a:buNone/>
            </a:pPr>
            <a:endParaRPr lang="en-US" sz="1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ZA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Sekhukhune District Municipality - A Leader in Integrated Economic Development and Sustainable Service Delivery.</a:t>
            </a:r>
          </a:p>
          <a:p>
            <a:pPr marL="0" lvl="0" indent="0">
              <a:buNone/>
            </a:pPr>
            <a:endParaRPr lang="en-ZA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 STATEMENTS </a:t>
            </a:r>
          </a:p>
          <a:p>
            <a:pPr marL="0" lvl="0" indent="0">
              <a:buNone/>
            </a:pPr>
            <a:endParaRPr lang="en-US" sz="1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improve the quality of life </a:t>
            </a:r>
            <a:r>
              <a:rPr lang="en-ZA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all communities </a:t>
            </a: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through:</a:t>
            </a:r>
            <a:endParaRPr lang="en-ZA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Provision of a democratic and accountable government; </a:t>
            </a:r>
            <a:endParaRPr lang="en-ZA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Promotion of inclusive and egalitarian economic transformation; </a:t>
            </a:r>
            <a:endParaRPr lang="en-ZA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Promotion of a safe and healthy environment; </a:t>
            </a:r>
            <a:endParaRPr lang="en-ZA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Fostering of community involvement and stakeholder engagement; </a:t>
            </a:r>
            <a:endParaRPr lang="en-ZA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Strengthening institutional capacity; </a:t>
            </a:r>
            <a:endParaRPr lang="en-ZA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Promotion of social cohesion   </a:t>
            </a:r>
          </a:p>
          <a:p>
            <a:pPr marL="0" indent="0" algn="just">
              <a:buNone/>
              <a:defRPr/>
            </a:pP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774080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b="1" dirty="0"/>
              <a:t> 5. </a:t>
            </a:r>
            <a:r>
              <a:rPr lang="en-ZA" sz="3600" b="1" dirty="0"/>
              <a:t>CORE</a:t>
            </a:r>
            <a:r>
              <a:rPr lang="en-ZA" sz="3200" b="1" dirty="0"/>
              <a:t> </a:t>
            </a:r>
            <a:r>
              <a:rPr lang="en-ZA" sz="3600" b="1" dirty="0"/>
              <a:t>VALUES OF THE MUNICIPALITY 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572000"/>
          </a:xfrm>
        </p:spPr>
        <p:txBody>
          <a:bodyPr/>
          <a:lstStyle/>
          <a:p>
            <a:pPr lvl="0"/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H-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onesty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ZA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xcellence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ZA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ccessibility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ZA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R-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ZA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T-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ransparency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lvl="0" indent="0" algn="ctr">
              <a:buNone/>
            </a:pP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Abbreviated as ‘HEART’.</a:t>
            </a: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010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ZA" altLang="en-US" sz="4000" b="1" dirty="0">
                <a:cs typeface="Arial" panose="020B0604020202020204" pitchFamily="34" charset="0"/>
              </a:rPr>
              <a:t>6. MOTTO AND SLOGAN  </a:t>
            </a:r>
            <a:r>
              <a:rPr lang="en-US" sz="4000" b="1" dirty="0"/>
              <a:t> </a:t>
            </a:r>
            <a:br>
              <a:rPr lang="en-ZA" alt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572000"/>
          </a:xfrm>
        </p:spPr>
        <p:txBody>
          <a:bodyPr/>
          <a:lstStyle/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Motto </a:t>
            </a:r>
          </a:p>
          <a:p>
            <a:pPr marL="0" lv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 a </a:t>
            </a:r>
            <a:r>
              <a:rPr lang="en-US" sz="2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Siyakha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meaning ‘we are building’. </a:t>
            </a:r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Slogan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lv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Destination for economic growth and development. </a:t>
            </a:r>
          </a:p>
          <a:p>
            <a:pPr marL="0" indent="0" algn="just">
              <a:buNone/>
              <a:defRPr/>
            </a:pP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615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ZA" altLang="en-US" sz="4000" b="1" dirty="0">
                <a:cs typeface="Arial" panose="020B0604020202020204" pitchFamily="34" charset="0"/>
              </a:rPr>
              <a:t>7. MAYORAL STRATEGIC PRIORITIES</a:t>
            </a: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52999"/>
          </a:xfrm>
        </p:spPr>
        <p:txBody>
          <a:bodyPr/>
          <a:lstStyle/>
          <a:p>
            <a:pPr algn="just">
              <a:defRPr/>
            </a:pP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Provision of water and sanitation services in a sustainable manner </a:t>
            </a:r>
          </a:p>
          <a:p>
            <a:pPr algn="just">
              <a:defRPr/>
            </a:pP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Local economic development, growth and job creation through agrarian reform, mining, tourism and repositioning of SDA</a:t>
            </a:r>
          </a:p>
          <a:p>
            <a:pPr algn="just">
              <a:defRPr/>
            </a:pP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Good governance and sound financial management </a:t>
            </a:r>
          </a:p>
          <a:p>
            <a:pPr algn="just">
              <a:defRPr/>
            </a:pP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Sustainable land use management and spatial transformation </a:t>
            </a:r>
          </a:p>
          <a:p>
            <a:pPr algn="just">
              <a:defRPr/>
            </a:pP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Community development, social cohesion and nation building </a:t>
            </a:r>
          </a:p>
          <a:p>
            <a:pPr algn="just">
              <a:defRPr/>
            </a:pP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Public participation, stakeholder engagements and partnerships </a:t>
            </a:r>
          </a:p>
          <a:p>
            <a:pPr marL="0" indent="0" algn="just">
              <a:buNone/>
              <a:defRPr/>
            </a:pP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8473053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15282</TotalTime>
  <Words>3168</Words>
  <Application>Microsoft Office PowerPoint</Application>
  <PresentationFormat>On-screen Show (4:3)</PresentationFormat>
  <Paragraphs>714</Paragraphs>
  <Slides>54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54</vt:i4>
      </vt:variant>
    </vt:vector>
  </HeadingPairs>
  <TitlesOfParts>
    <vt:vector size="61" baseType="lpstr">
      <vt:lpstr>Arial</vt:lpstr>
      <vt:lpstr>Arial Black</vt:lpstr>
      <vt:lpstr>Calibri</vt:lpstr>
      <vt:lpstr>Wingdings</vt:lpstr>
      <vt:lpstr>Blank Presentation</vt:lpstr>
      <vt:lpstr>2_Custom Design</vt:lpstr>
      <vt:lpstr>3_Custom Design</vt:lpstr>
      <vt:lpstr>PowerPoint Presentation</vt:lpstr>
      <vt:lpstr> CONTENTS</vt:lpstr>
      <vt:lpstr>1. LEGISLATIVE BACKGROUND </vt:lpstr>
      <vt:lpstr>2. IDP/BUDGET PROCESS(ROADMAP)</vt:lpstr>
      <vt:lpstr>3. POWERS AND FUNCTIONS </vt:lpstr>
      <vt:lpstr>4. VISION AND MISSION STATEMENTS </vt:lpstr>
      <vt:lpstr> 5. CORE VALUES OF THE MUNICIPALITY </vt:lpstr>
      <vt:lpstr>6. MOTTO AND SLOGAN    </vt:lpstr>
      <vt:lpstr>7. MAYORAL STRATEGIC PRIORITIES</vt:lpstr>
      <vt:lpstr>8. DEMOGRAPHICS CONT.: WARDS AND VILLAGES  (Source: The Demarcation Board, 2016 and Ward Committee study 2015/16)  </vt:lpstr>
      <vt:lpstr>DEMOGRAPHICS CONT.: HOUSEHOLDS (Source: Community Survey 2016 and Census 2011)</vt:lpstr>
      <vt:lpstr>DEMOGRAPHICS CONT.: HOUSEHOLDS Source: IHS Markit Regional eXplorer version 1750 </vt:lpstr>
      <vt:lpstr>DEMOGRAPHICS: POPULATION FIGURES (Source: Community Survey 2016 and Census 2011)</vt:lpstr>
      <vt:lpstr>DEMOGRAPHICS: POPULATION FIGURES (Source:IHS Markit Regional eXplorer version 1750) </vt:lpstr>
      <vt:lpstr>9. PROJECTS AND PROGRAMMES FOR 2021-2022 </vt:lpstr>
      <vt:lpstr>WATER SERVICES – O &amp; M EXPENDITURE</vt:lpstr>
      <vt:lpstr>WATER SERVICES – O &amp; M EXPENDITURE</vt:lpstr>
      <vt:lpstr>PLANNING WATER SERVICE DEVELOPMENT </vt:lpstr>
      <vt:lpstr>RRAMS</vt:lpstr>
      <vt:lpstr>WATER SERVICES – RBIG FUND</vt:lpstr>
      <vt:lpstr>WATER SERVICES – RBIG FUND</vt:lpstr>
      <vt:lpstr> WATER SERVICES – WSIG FUND</vt:lpstr>
      <vt:lpstr>WATER SERVICES – MIG FUND</vt:lpstr>
      <vt:lpstr>WATER SERVICES – MIG FUND</vt:lpstr>
      <vt:lpstr>WATER SERVICES – MIG FUND</vt:lpstr>
      <vt:lpstr> MUNICIPAL HEALTH SERVICES</vt:lpstr>
      <vt:lpstr>EMERGENCY SERVICES </vt:lpstr>
      <vt:lpstr> DISASTER MANAGEMENT SERVICES </vt:lpstr>
      <vt:lpstr>SPATIAL RATIONALE</vt:lpstr>
      <vt:lpstr> LOCAL ECONOMIC DEVELOPMENT (LED) </vt:lpstr>
      <vt:lpstr> LOCAL ECONOMIC DEVELOPMENT (LED) </vt:lpstr>
      <vt:lpstr> SEKHUKHUNE DEVELOPMENT AGENCY(SDA) </vt:lpstr>
      <vt:lpstr> SEKHUKHUNE DEVELOPMENT AGENCY(SDA) </vt:lpstr>
      <vt:lpstr>SPECIAL PROGRAMMES AND STAKEHOLDER RELATIONS</vt:lpstr>
      <vt:lpstr>SPECIAL PROGRAMMES AND STAKEHOLDER RELATIONS</vt:lpstr>
      <vt:lpstr>BURSARIES</vt:lpstr>
      <vt:lpstr>10. ORGANISATIONAL STRUCTURE AND INSTITUTIONAL CAPACITY</vt:lpstr>
      <vt:lpstr>ORGANISATIONAL STRUCTURE AND INSTITUTIONAL CAPACITY (Continued)</vt:lpstr>
      <vt:lpstr>11. DRAFT BUDGET 2021/2022 </vt:lpstr>
      <vt:lpstr>UNDERLYING BUDGET PRINCIPLES FOR 2021/2022   </vt:lpstr>
      <vt:lpstr>MUNICIPAL REVENUE </vt:lpstr>
      <vt:lpstr>REVENUE BUDGET 2021/2022</vt:lpstr>
      <vt:lpstr>CAPITAL EXPENDITURE </vt:lpstr>
      <vt:lpstr>CAPITAL EXPENDITURE 2021/2022 </vt:lpstr>
      <vt:lpstr>OPERATING EXPENDITURE </vt:lpstr>
      <vt:lpstr>BUDGET DEFICIT </vt:lpstr>
      <vt:lpstr>DEPARTMENTAL BUDGET ALLOCATIONS 2021/2022 </vt:lpstr>
      <vt:lpstr>EMPLOYEES RELATED COSTS 2021/2022 </vt:lpstr>
      <vt:lpstr>INTRODUCTION TO TARIFFS FOR 2021/2022 </vt:lpstr>
      <vt:lpstr>TARIFFS FOR 2021/2022 </vt:lpstr>
      <vt:lpstr>TARIFFS FOR 2021/2022 (continued) </vt:lpstr>
      <vt:lpstr>CONCLUSION</vt:lpstr>
      <vt:lpstr>Glossary</vt:lpstr>
      <vt:lpstr>Thank you   Ke A Leboga </vt:lpstr>
    </vt:vector>
  </TitlesOfParts>
  <Company>bam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lerato mohlala</dc:creator>
  <cp:lastModifiedBy>Vhugala Budeli</cp:lastModifiedBy>
  <cp:revision>593</cp:revision>
  <cp:lastPrinted>2021-03-31T13:58:00Z</cp:lastPrinted>
  <dcterms:created xsi:type="dcterms:W3CDTF">2008-06-13T08:01:48Z</dcterms:created>
  <dcterms:modified xsi:type="dcterms:W3CDTF">2021-04-01T09:06:53Z</dcterms:modified>
</cp:coreProperties>
</file>